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97" r:id="rId2"/>
  </p:sldMasterIdLst>
  <p:notesMasterIdLst>
    <p:notesMasterId r:id="rId55"/>
  </p:notesMasterIdLst>
  <p:handoutMasterIdLst>
    <p:handoutMasterId r:id="rId56"/>
  </p:handoutMasterIdLst>
  <p:sldIdLst>
    <p:sldId id="346" r:id="rId3"/>
    <p:sldId id="715" r:id="rId4"/>
    <p:sldId id="802" r:id="rId5"/>
    <p:sldId id="803" r:id="rId6"/>
    <p:sldId id="804" r:id="rId7"/>
    <p:sldId id="273" r:id="rId8"/>
    <p:sldId id="805" r:id="rId9"/>
    <p:sldId id="812" r:id="rId10"/>
    <p:sldId id="806" r:id="rId11"/>
    <p:sldId id="275" r:id="rId12"/>
    <p:sldId id="276" r:id="rId13"/>
    <p:sldId id="809" r:id="rId14"/>
    <p:sldId id="810" r:id="rId15"/>
    <p:sldId id="811" r:id="rId16"/>
    <p:sldId id="277" r:id="rId17"/>
    <p:sldId id="278" r:id="rId18"/>
    <p:sldId id="280" r:id="rId19"/>
    <p:sldId id="279" r:id="rId20"/>
    <p:sldId id="281" r:id="rId21"/>
    <p:sldId id="813" r:id="rId22"/>
    <p:sldId id="300" r:id="rId23"/>
    <p:sldId id="301" r:id="rId24"/>
    <p:sldId id="302" r:id="rId25"/>
    <p:sldId id="303" r:id="rId26"/>
    <p:sldId id="304" r:id="rId27"/>
    <p:sldId id="305" r:id="rId28"/>
    <p:sldId id="306" r:id="rId29"/>
    <p:sldId id="307" r:id="rId30"/>
    <p:sldId id="814" r:id="rId31"/>
    <p:sldId id="815" r:id="rId32"/>
    <p:sldId id="816" r:id="rId33"/>
    <p:sldId id="817" r:id="rId34"/>
    <p:sldId id="818" r:id="rId35"/>
    <p:sldId id="819" r:id="rId36"/>
    <p:sldId id="823" r:id="rId37"/>
    <p:sldId id="308" r:id="rId38"/>
    <p:sldId id="820" r:id="rId39"/>
    <p:sldId id="822" r:id="rId40"/>
    <p:sldId id="821" r:id="rId41"/>
    <p:sldId id="825" r:id="rId42"/>
    <p:sldId id="824" r:id="rId43"/>
    <p:sldId id="826" r:id="rId44"/>
    <p:sldId id="827" r:id="rId45"/>
    <p:sldId id="828" r:id="rId46"/>
    <p:sldId id="829" r:id="rId47"/>
    <p:sldId id="830" r:id="rId48"/>
    <p:sldId id="831" r:id="rId49"/>
    <p:sldId id="832" r:id="rId50"/>
    <p:sldId id="833" r:id="rId51"/>
    <p:sldId id="834" r:id="rId52"/>
    <p:sldId id="309" r:id="rId53"/>
    <p:sldId id="310" r:id="rId54"/>
  </p:sldIdLst>
  <p:sldSz cx="12192000" cy="6858000"/>
  <p:notesSz cx="7315200" cy="9601200"/>
  <p:embeddedFontLst>
    <p:embeddedFont>
      <p:font typeface="Calibri" panose="020F0502020204030204" pitchFamily="34" charset="0"/>
      <p:regular r:id="rId57"/>
      <p:bold r:id="rId58"/>
      <p:italic r:id="rId59"/>
      <p:boldItalic r:id="rId60"/>
    </p:embeddedFont>
    <p:embeddedFont>
      <p:font typeface="Cambria" panose="02040503050406030204" pitchFamily="18" charset="0"/>
      <p:regular r:id="rId61"/>
      <p:bold r:id="rId62"/>
      <p:italic r:id="rId63"/>
      <p:boldItalic r:id="rId64"/>
    </p:embeddedFont>
    <p:embeddedFont>
      <p:font typeface="Cambria Math" panose="02040503050406030204" pitchFamily="18" charset="0"/>
      <p:regular r:id="rId65"/>
    </p:embeddedFont>
    <p:embeddedFont>
      <p:font typeface="Georgia" panose="02040502050405020303" pitchFamily="18" charset="0"/>
      <p:regular r:id="rId66"/>
      <p:bold r:id="rId67"/>
      <p:italic r:id="rId68"/>
      <p:boldItalic r:id="rId69"/>
    </p:embeddedFont>
    <p:embeddedFont>
      <p:font typeface="Roboto" panose="02000000000000000000" pitchFamily="2" charset="0"/>
      <p:regular r:id="rId70"/>
      <p:bold r:id="rId71"/>
      <p:italic r:id="rId72"/>
      <p:boldItalic r:id="rId73"/>
    </p:embeddedFont>
    <p:embeddedFont>
      <p:font typeface="STIXGeneral-Italic" pitchFamily="2" charset="2"/>
      <p:regular r:id="rId74"/>
      <p:bold r:id="rId75"/>
      <p:italic r:id="rId76"/>
      <p:boldItalic r:id="rId77"/>
    </p:embeddedFont>
    <p:embeddedFont>
      <p:font typeface="STIXGeneral-Regular" pitchFamily="2" charset="2"/>
      <p:regular r:id="rId78"/>
      <p:bold r:id="rId79"/>
      <p:italic r:id="rId80"/>
      <p:boldItalic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D19606-3E71-4BD5-B5DD-11AAD152FF1E}">
          <p14:sldIdLst>
            <p14:sldId id="346"/>
            <p14:sldId id="715"/>
            <p14:sldId id="802"/>
            <p14:sldId id="803"/>
            <p14:sldId id="804"/>
            <p14:sldId id="273"/>
            <p14:sldId id="805"/>
            <p14:sldId id="812"/>
            <p14:sldId id="806"/>
            <p14:sldId id="275"/>
            <p14:sldId id="276"/>
            <p14:sldId id="809"/>
            <p14:sldId id="810"/>
            <p14:sldId id="811"/>
            <p14:sldId id="277"/>
            <p14:sldId id="278"/>
            <p14:sldId id="280"/>
            <p14:sldId id="279"/>
            <p14:sldId id="281"/>
            <p14:sldId id="813"/>
            <p14:sldId id="300"/>
            <p14:sldId id="301"/>
            <p14:sldId id="302"/>
            <p14:sldId id="303"/>
            <p14:sldId id="304"/>
            <p14:sldId id="305"/>
            <p14:sldId id="306"/>
            <p14:sldId id="307"/>
            <p14:sldId id="814"/>
            <p14:sldId id="815"/>
            <p14:sldId id="816"/>
            <p14:sldId id="817"/>
            <p14:sldId id="818"/>
            <p14:sldId id="819"/>
            <p14:sldId id="823"/>
            <p14:sldId id="308"/>
            <p14:sldId id="820"/>
            <p14:sldId id="822"/>
            <p14:sldId id="821"/>
            <p14:sldId id="825"/>
            <p14:sldId id="824"/>
            <p14:sldId id="826"/>
            <p14:sldId id="827"/>
            <p14:sldId id="828"/>
            <p14:sldId id="829"/>
            <p14:sldId id="830"/>
            <p14:sldId id="831"/>
            <p14:sldId id="832"/>
            <p14:sldId id="833"/>
            <p14:sldId id="834"/>
            <p14:sldId id="309"/>
            <p14:sldId id="3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94" userDrawn="1">
          <p15:clr>
            <a:srgbClr val="A4A3A4"/>
          </p15:clr>
        </p15:guide>
        <p15:guide id="2" pos="2304" userDrawn="1">
          <p15:clr>
            <a:srgbClr val="A4A3A4"/>
          </p15:clr>
        </p15:guide>
        <p15:guide id="3" orient="horz" pos="30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stafa Gul" initials="MG" lastIdx="36" clrIdx="0"/>
  <p:cmAuthor id="2" name="Hadia Awad" initials="HA" lastIdx="3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33CC33"/>
    <a:srgbClr val="FF9300"/>
    <a:srgbClr val="FFFFFF"/>
    <a:srgbClr val="F0F0F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99" autoAdjust="0"/>
    <p:restoredTop sz="79286" autoAdjust="0"/>
  </p:normalViewPr>
  <p:slideViewPr>
    <p:cSldViewPr>
      <p:cViewPr varScale="1">
        <p:scale>
          <a:sx n="90" d="100"/>
          <a:sy n="90" d="100"/>
        </p:scale>
        <p:origin x="512"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17" d="100"/>
          <a:sy n="117" d="100"/>
        </p:scale>
        <p:origin x="4304" y="176"/>
      </p:cViewPr>
      <p:guideLst>
        <p:guide orient="horz" pos="2994"/>
        <p:guide pos="2304"/>
        <p:guide orient="horz"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 Id="rId61" Type="http://schemas.openxmlformats.org/officeDocument/2006/relationships/font" Target="fonts/font5.fntdata"/><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075" tIns="48038" rIns="96075" bIns="48038" rtlCol="0"/>
          <a:lstStyle>
            <a:lvl1pPr algn="l">
              <a:defRPr sz="1200"/>
            </a:lvl1pPr>
          </a:lstStyle>
          <a:p>
            <a:endParaRPr lang="en-CA"/>
          </a:p>
        </p:txBody>
      </p:sp>
      <p:sp>
        <p:nvSpPr>
          <p:cNvPr id="3" name="Date Placeholder 2"/>
          <p:cNvSpPr>
            <a:spLocks noGrp="1"/>
          </p:cNvSpPr>
          <p:nvPr>
            <p:ph type="dt" sz="quarter" idx="1"/>
          </p:nvPr>
        </p:nvSpPr>
        <p:spPr>
          <a:xfrm>
            <a:off x="4143587" y="0"/>
            <a:ext cx="3169920" cy="480060"/>
          </a:xfrm>
          <a:prstGeom prst="rect">
            <a:avLst/>
          </a:prstGeom>
        </p:spPr>
        <p:txBody>
          <a:bodyPr vert="horz" lIns="96075" tIns="48038" rIns="96075" bIns="48038" rtlCol="0"/>
          <a:lstStyle>
            <a:lvl1pPr algn="r">
              <a:defRPr sz="1200"/>
            </a:lvl1pPr>
          </a:lstStyle>
          <a:p>
            <a:fld id="{F2E33202-23A7-4337-B9FE-6762ACE81519}" type="datetimeFigureOut">
              <a:rPr lang="en-CA" smtClean="0"/>
              <a:t>2023-10-03</a:t>
            </a:fld>
            <a:endParaRPr lang="en-CA"/>
          </a:p>
        </p:txBody>
      </p:sp>
      <p:sp>
        <p:nvSpPr>
          <p:cNvPr id="4" name="Footer Placeholder 3"/>
          <p:cNvSpPr>
            <a:spLocks noGrp="1"/>
          </p:cNvSpPr>
          <p:nvPr>
            <p:ph type="ftr" sz="quarter" idx="2"/>
          </p:nvPr>
        </p:nvSpPr>
        <p:spPr>
          <a:xfrm>
            <a:off x="0" y="9119473"/>
            <a:ext cx="3169920" cy="480060"/>
          </a:xfrm>
          <a:prstGeom prst="rect">
            <a:avLst/>
          </a:prstGeom>
        </p:spPr>
        <p:txBody>
          <a:bodyPr vert="horz" lIns="96075" tIns="48038" rIns="96075" bIns="48038" rtlCol="0" anchor="b"/>
          <a:lstStyle>
            <a:lvl1pPr algn="l">
              <a:defRPr sz="1200"/>
            </a:lvl1pPr>
          </a:lstStyle>
          <a:p>
            <a:endParaRPr lang="en-CA"/>
          </a:p>
        </p:txBody>
      </p:sp>
      <p:sp>
        <p:nvSpPr>
          <p:cNvPr id="5" name="Slide Number Placeholder 4"/>
          <p:cNvSpPr>
            <a:spLocks noGrp="1"/>
          </p:cNvSpPr>
          <p:nvPr>
            <p:ph type="sldNum" sz="quarter" idx="3"/>
          </p:nvPr>
        </p:nvSpPr>
        <p:spPr>
          <a:xfrm>
            <a:off x="4143587" y="9119473"/>
            <a:ext cx="3169920" cy="480060"/>
          </a:xfrm>
          <a:prstGeom prst="rect">
            <a:avLst/>
          </a:prstGeom>
        </p:spPr>
        <p:txBody>
          <a:bodyPr vert="horz" lIns="96075" tIns="48038" rIns="96075" bIns="48038" rtlCol="0" anchor="b"/>
          <a:lstStyle>
            <a:lvl1pPr algn="r">
              <a:defRPr sz="1200"/>
            </a:lvl1pPr>
          </a:lstStyle>
          <a:p>
            <a:fld id="{A8A64A17-7D3E-4648-909C-3AE8A98A75A9}" type="slidenum">
              <a:rPr lang="en-CA" smtClean="0"/>
              <a:t>‹#›</a:t>
            </a:fld>
            <a:endParaRPr lang="en-CA"/>
          </a:p>
        </p:txBody>
      </p:sp>
    </p:spTree>
    <p:extLst>
      <p:ext uri="{BB962C8B-B14F-4D97-AF65-F5344CB8AC3E}">
        <p14:creationId xmlns:p14="http://schemas.microsoft.com/office/powerpoint/2010/main" val="6596071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075" tIns="48038" rIns="96075" bIns="48038" rtlCol="0"/>
          <a:lstStyle>
            <a:lvl1pPr algn="l">
              <a:defRPr sz="1200"/>
            </a:lvl1pPr>
          </a:lstStyle>
          <a:p>
            <a:endParaRPr lang="en-CA"/>
          </a:p>
        </p:txBody>
      </p:sp>
      <p:sp>
        <p:nvSpPr>
          <p:cNvPr id="3" name="Date Placeholder 2"/>
          <p:cNvSpPr>
            <a:spLocks noGrp="1"/>
          </p:cNvSpPr>
          <p:nvPr>
            <p:ph type="dt" idx="1"/>
          </p:nvPr>
        </p:nvSpPr>
        <p:spPr>
          <a:xfrm>
            <a:off x="4143587" y="0"/>
            <a:ext cx="3169920" cy="480060"/>
          </a:xfrm>
          <a:prstGeom prst="rect">
            <a:avLst/>
          </a:prstGeom>
        </p:spPr>
        <p:txBody>
          <a:bodyPr vert="horz" lIns="96075" tIns="48038" rIns="96075" bIns="48038" rtlCol="0"/>
          <a:lstStyle>
            <a:lvl1pPr algn="r">
              <a:defRPr sz="1200"/>
            </a:lvl1pPr>
          </a:lstStyle>
          <a:p>
            <a:fld id="{2842125D-BECA-4D04-B875-251B12E756EE}" type="datetimeFigureOut">
              <a:rPr lang="en-CA" smtClean="0"/>
              <a:t>2023-10-03</a:t>
            </a:fld>
            <a:endParaRPr lang="en-CA"/>
          </a:p>
        </p:txBody>
      </p:sp>
      <p:sp>
        <p:nvSpPr>
          <p:cNvPr id="4" name="Slide Image Placeholder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075" tIns="48038" rIns="96075" bIns="48038" rtlCol="0" anchor="ctr"/>
          <a:lstStyle/>
          <a:p>
            <a:endParaRPr lang="en-CA"/>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075" tIns="48038" rIns="96075" bIns="480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3"/>
            <a:ext cx="3169920" cy="480060"/>
          </a:xfrm>
          <a:prstGeom prst="rect">
            <a:avLst/>
          </a:prstGeom>
        </p:spPr>
        <p:txBody>
          <a:bodyPr vert="horz" lIns="96075" tIns="48038" rIns="96075" bIns="48038" rtlCol="0" anchor="b"/>
          <a:lstStyle>
            <a:lvl1pPr algn="l">
              <a:defRPr sz="1200"/>
            </a:lvl1pPr>
          </a:lstStyle>
          <a:p>
            <a:endParaRPr lang="en-CA"/>
          </a:p>
        </p:txBody>
      </p:sp>
      <p:sp>
        <p:nvSpPr>
          <p:cNvPr id="7" name="Slide Number Placeholder 6"/>
          <p:cNvSpPr>
            <a:spLocks noGrp="1"/>
          </p:cNvSpPr>
          <p:nvPr>
            <p:ph type="sldNum" sz="quarter" idx="5"/>
          </p:nvPr>
        </p:nvSpPr>
        <p:spPr>
          <a:xfrm>
            <a:off x="4143587" y="9119473"/>
            <a:ext cx="3169920" cy="480060"/>
          </a:xfrm>
          <a:prstGeom prst="rect">
            <a:avLst/>
          </a:prstGeom>
        </p:spPr>
        <p:txBody>
          <a:bodyPr vert="horz" lIns="96075" tIns="48038" rIns="96075" bIns="48038" rtlCol="0" anchor="b"/>
          <a:lstStyle>
            <a:lvl1pPr algn="r">
              <a:defRPr sz="1200"/>
            </a:lvl1pPr>
          </a:lstStyle>
          <a:p>
            <a:fld id="{0E342F37-C5FA-42E8-87EF-3293A2CB562D}" type="slidenum">
              <a:rPr lang="en-CA" smtClean="0"/>
              <a:t>‹#›</a:t>
            </a:fld>
            <a:endParaRPr lang="en-CA"/>
          </a:p>
        </p:txBody>
      </p:sp>
    </p:spTree>
    <p:extLst>
      <p:ext uri="{BB962C8B-B14F-4D97-AF65-F5344CB8AC3E}">
        <p14:creationId xmlns:p14="http://schemas.microsoft.com/office/powerpoint/2010/main" val="51086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E342F37-C5FA-42E8-87EF-3293A2CB562D}" type="slidenum">
              <a:rPr lang="en-CA" smtClean="0"/>
              <a:t>1</a:t>
            </a:fld>
            <a:endParaRPr lang="en-CA"/>
          </a:p>
        </p:txBody>
      </p:sp>
    </p:spTree>
    <p:extLst>
      <p:ext uri="{BB962C8B-B14F-4D97-AF65-F5344CB8AC3E}">
        <p14:creationId xmlns:p14="http://schemas.microsoft.com/office/powerpoint/2010/main" val="750487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u="none" strike="noStrike" dirty="0">
                <a:solidFill>
                  <a:srgbClr val="000000"/>
                </a:solidFill>
                <a:effectLst/>
                <a:latin typeface="Courier New" panose="02070309020205020404" pitchFamily="49" charset="0"/>
              </a:rPr>
              <a:t>Now we select and create the </a:t>
            </a:r>
            <a:r>
              <a:rPr lang="en-CA" b="0" i="0" u="none" strike="noStrike" dirty="0">
                <a:solidFill>
                  <a:srgbClr val="A31515"/>
                </a:solidFill>
                <a:effectLst/>
                <a:latin typeface="Courier New" panose="02070309020205020404" pitchFamily="49" charset="0"/>
              </a:rPr>
              <a:t>[</a:t>
            </a:r>
            <a:r>
              <a:rPr lang="en-CA" b="0" i="0" u="none" strike="noStrike" dirty="0">
                <a:solidFill>
                  <a:srgbClr val="000000"/>
                </a:solidFill>
                <a:effectLst/>
                <a:latin typeface="Courier New" panose="02070309020205020404" pitchFamily="49" charset="0"/>
              </a:rPr>
              <a:t>linear regression model</a:t>
            </a:r>
            <a:r>
              <a:rPr lang="en-CA" b="0" i="0" u="none" strike="noStrike" dirty="0">
                <a:solidFill>
                  <a:srgbClr val="A31515"/>
                </a:solidFill>
                <a:effectLst/>
                <a:latin typeface="Courier New" panose="02070309020205020404" pitchFamily="49" charset="0"/>
              </a:rPr>
              <a:t>. </a:t>
            </a:r>
            <a:r>
              <a:rPr lang="en-CA" b="0" i="0" u="none" strike="noStrike" dirty="0">
                <a:solidFill>
                  <a:srgbClr val="000000"/>
                </a:solidFill>
                <a:effectLst/>
                <a:latin typeface="Courier New" panose="02070309020205020404" pitchFamily="49" charset="0"/>
              </a:rPr>
              <a:t>A linear regression model with one feature (univariate) has this functional form:</a:t>
            </a:r>
          </a:p>
          <a:p>
            <a:pPr algn="l"/>
            <a:br>
              <a:rPr lang="en-CA" b="0" i="0" u="none" strike="noStrike" dirty="0">
                <a:solidFill>
                  <a:srgbClr val="000000"/>
                </a:solidFill>
                <a:effectLst/>
                <a:latin typeface="Courier New" panose="02070309020205020404" pitchFamily="49" charset="0"/>
              </a:rPr>
            </a:br>
            <a:r>
              <a:rPr lang="en-CA" b="0" i="0" u="none" strike="noStrike" dirty="0">
                <a:solidFill>
                  <a:srgbClr val="000000"/>
                </a:solidFill>
                <a:effectLst/>
                <a:latin typeface="Courier New" panose="02070309020205020404" pitchFamily="49" charset="0"/>
              </a:rPr>
              <a:t>$y=w_0+w_1x$</a:t>
            </a:r>
          </a:p>
          <a:p>
            <a:pPr algn="l"/>
            <a:br>
              <a:rPr lang="en-CA" b="0" i="0" u="none" strike="noStrike" dirty="0">
                <a:solidFill>
                  <a:srgbClr val="000000"/>
                </a:solidFill>
                <a:effectLst/>
                <a:latin typeface="Courier New" panose="02070309020205020404" pitchFamily="49" charset="0"/>
              </a:rPr>
            </a:br>
            <a:r>
              <a:rPr lang="en-CA" b="0" i="0" u="none" strike="noStrike" dirty="0">
                <a:solidFill>
                  <a:srgbClr val="000000"/>
                </a:solidFill>
                <a:effectLst/>
                <a:latin typeface="Courier New" panose="02070309020205020404" pitchFamily="49" charset="0"/>
              </a:rPr>
              <a:t>It is just a line! $w_0$ and $w_1$ are the parameters (weights) for this model.</a:t>
            </a:r>
          </a:p>
          <a:p>
            <a:pPr algn="l"/>
            <a:br>
              <a:rPr lang="en-CA" b="0" i="0" u="none" strike="noStrike" dirty="0">
                <a:solidFill>
                  <a:srgbClr val="000000"/>
                </a:solidFill>
                <a:effectLst/>
                <a:latin typeface="Courier New" panose="02070309020205020404" pitchFamily="49" charset="0"/>
              </a:rPr>
            </a:br>
            <a:r>
              <a:rPr lang="en-CA" b="1" i="0" u="none" strike="noStrike" dirty="0">
                <a:solidFill>
                  <a:srgbClr val="000000"/>
                </a:solidFill>
                <a:effectLst/>
                <a:latin typeface="Courier New" panose="02070309020205020404" pitchFamily="49" charset="0"/>
              </a:rPr>
              <a:t>**The object we instantiate will be an untrained linear regression model that we can train on any type of data.**</a:t>
            </a:r>
            <a:endParaRPr lang="en-CA" b="0" i="0" u="none" strike="noStrike" dirty="0">
              <a:solidFill>
                <a:srgbClr val="000000"/>
              </a:solidFill>
              <a:effectLst/>
              <a:latin typeface="Courier New" panose="02070309020205020404" pitchFamily="49" charset="0"/>
            </a:endParaRP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14</a:t>
            </a:fld>
            <a:endParaRPr lang="en-CA"/>
          </a:p>
        </p:txBody>
      </p:sp>
    </p:spTree>
    <p:extLst>
      <p:ext uri="{BB962C8B-B14F-4D97-AF65-F5344CB8AC3E}">
        <p14:creationId xmlns:p14="http://schemas.microsoft.com/office/powerpoint/2010/main" val="4037536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u="none" strike="noStrike" dirty="0">
                <a:solidFill>
                  <a:srgbClr val="000000"/>
                </a:solidFill>
                <a:effectLst/>
                <a:latin typeface="Courier New" panose="02070309020205020404" pitchFamily="49" charset="0"/>
              </a:rPr>
              <a:t>**</a:t>
            </a:r>
            <a:r>
              <a:rPr lang="en-CA" b="1" i="0" u="none" strike="noStrike" dirty="0" err="1">
                <a:solidFill>
                  <a:srgbClr val="000000"/>
                </a:solidFill>
                <a:effectLst/>
                <a:latin typeface="Courier New" panose="02070309020205020404" pitchFamily="49" charset="0"/>
              </a:rPr>
              <a:t>lr_model.fit</a:t>
            </a:r>
            <a:r>
              <a:rPr lang="en-CA" b="1" i="0" u="none" strike="noStrike" dirty="0">
                <a:solidFill>
                  <a:srgbClr val="000000"/>
                </a:solidFill>
                <a:effectLst/>
                <a:latin typeface="Courier New" panose="02070309020205020404" pitchFamily="49" charset="0"/>
              </a:rPr>
              <a:t>(X, y)**</a:t>
            </a:r>
            <a:r>
              <a:rPr lang="en-CA" b="0" i="0" u="none" strike="noStrike" dirty="0">
                <a:solidFill>
                  <a:srgbClr val="000000"/>
                </a:solidFill>
                <a:effectLst/>
                <a:latin typeface="Courier New" panose="02070309020205020404" pitchFamily="49" charset="0"/>
              </a:rPr>
              <a:t> is a command to train a linear regression model (denoted here as </a:t>
            </a:r>
            <a:r>
              <a:rPr lang="en-CA" b="0" i="0" u="none" strike="noStrike" dirty="0" err="1">
                <a:solidFill>
                  <a:srgbClr val="000000"/>
                </a:solidFill>
                <a:effectLst/>
                <a:latin typeface="Courier New" panose="02070309020205020404" pitchFamily="49" charset="0"/>
              </a:rPr>
              <a:t>lr_model</a:t>
            </a:r>
            <a:r>
              <a:rPr lang="en-CA" b="0" i="0" u="none" strike="noStrike" dirty="0">
                <a:solidFill>
                  <a:srgbClr val="000000"/>
                </a:solidFill>
                <a:effectLst/>
                <a:latin typeface="Courier New" panose="02070309020205020404" pitchFamily="49" charset="0"/>
              </a:rPr>
              <a:t>) using a </a:t>
            </a:r>
            <a:r>
              <a:rPr lang="en-CA" b="1" i="0" u="none" strike="noStrike" dirty="0">
                <a:solidFill>
                  <a:srgbClr val="000000"/>
                </a:solidFill>
                <a:effectLst/>
                <a:latin typeface="Courier New" panose="02070309020205020404" pitchFamily="49" charset="0"/>
              </a:rPr>
              <a:t>**set of input features (X)**</a:t>
            </a:r>
            <a:r>
              <a:rPr lang="en-CA" b="0" i="0" u="none" strike="noStrike" dirty="0">
                <a:solidFill>
                  <a:srgbClr val="000000"/>
                </a:solidFill>
                <a:effectLst/>
                <a:latin typeface="Courier New" panose="02070309020205020404" pitchFamily="49" charset="0"/>
              </a:rPr>
              <a:t> and corresponding </a:t>
            </a:r>
            <a:r>
              <a:rPr lang="en-CA" b="1" i="0" u="none" strike="noStrike" dirty="0">
                <a:solidFill>
                  <a:srgbClr val="000000"/>
                </a:solidFill>
                <a:effectLst/>
                <a:latin typeface="Courier New" panose="02070309020205020404" pitchFamily="49" charset="0"/>
              </a:rPr>
              <a:t>**output labels (y)**</a:t>
            </a:r>
            <a:r>
              <a:rPr lang="en-CA" b="0" i="0" u="none" strike="noStrike" dirty="0">
                <a:solidFill>
                  <a:srgbClr val="000000"/>
                </a:solidFill>
                <a:effectLst/>
                <a:latin typeface="Courier New" panose="02070309020205020404" pitchFamily="49" charset="0"/>
              </a:rPr>
              <a:t>.</a:t>
            </a:r>
          </a:p>
          <a:p>
            <a:pPr algn="l"/>
            <a:br>
              <a:rPr lang="en-CA" b="0" i="0" u="none" strike="noStrike" dirty="0">
                <a:solidFill>
                  <a:srgbClr val="000000"/>
                </a:solidFill>
                <a:effectLst/>
                <a:latin typeface="Courier New" panose="02070309020205020404" pitchFamily="49" charset="0"/>
              </a:rPr>
            </a:br>
            <a:r>
              <a:rPr lang="en-CA" b="1" i="0" u="none" strike="noStrike" dirty="0">
                <a:solidFill>
                  <a:srgbClr val="000000"/>
                </a:solidFill>
                <a:effectLst/>
                <a:latin typeface="Courier New" panose="02070309020205020404" pitchFamily="49" charset="0"/>
              </a:rPr>
              <a:t>**X: **</a:t>
            </a:r>
            <a:r>
              <a:rPr lang="en-CA" b="0" i="0" u="none" strike="noStrike" dirty="0">
                <a:solidFill>
                  <a:srgbClr val="000000"/>
                </a:solidFill>
                <a:effectLst/>
                <a:latin typeface="Courier New" panose="02070309020205020404" pitchFamily="49" charset="0"/>
              </a:rPr>
              <a:t>This is generally a two-dimensional array or a </a:t>
            </a:r>
            <a:r>
              <a:rPr lang="en-CA" b="1" i="0" u="none" strike="noStrike" dirty="0">
                <a:solidFill>
                  <a:srgbClr val="000000"/>
                </a:solidFill>
                <a:effectLst/>
                <a:latin typeface="Courier New" panose="02070309020205020404" pitchFamily="49" charset="0"/>
              </a:rPr>
              <a:t>**pandas </a:t>
            </a:r>
            <a:r>
              <a:rPr lang="en-CA" b="1" i="0" u="none" strike="noStrike" dirty="0" err="1">
                <a:solidFill>
                  <a:srgbClr val="000000"/>
                </a:solidFill>
                <a:effectLst/>
                <a:latin typeface="Courier New" panose="02070309020205020404" pitchFamily="49" charset="0"/>
              </a:rPr>
              <a:t>dataframe</a:t>
            </a:r>
            <a:r>
              <a:rPr lang="en-CA" b="1" i="0" u="none" strike="noStrike" dirty="0">
                <a:solidFill>
                  <a:srgbClr val="000000"/>
                </a:solidFill>
                <a:effectLst/>
                <a:latin typeface="Courier New" panose="02070309020205020404" pitchFamily="49" charset="0"/>
              </a:rPr>
              <a:t>**</a:t>
            </a:r>
            <a:r>
              <a:rPr lang="en-CA" b="0" i="0" u="none" strike="noStrike" dirty="0">
                <a:solidFill>
                  <a:srgbClr val="000000"/>
                </a:solidFill>
                <a:effectLst/>
                <a:latin typeface="Courier New" panose="02070309020205020404" pitchFamily="49" charset="0"/>
              </a:rPr>
              <a:t> where </a:t>
            </a:r>
            <a:r>
              <a:rPr lang="en-CA" b="1" i="0" u="none" strike="noStrike" dirty="0">
                <a:solidFill>
                  <a:srgbClr val="000000"/>
                </a:solidFill>
                <a:effectLst/>
                <a:latin typeface="Courier New" panose="02070309020205020404" pitchFamily="49" charset="0"/>
              </a:rPr>
              <a:t>**each row represents a distinct data point**</a:t>
            </a:r>
            <a:r>
              <a:rPr lang="en-CA" b="0" i="0" u="none" strike="noStrike" dirty="0">
                <a:solidFill>
                  <a:srgbClr val="000000"/>
                </a:solidFill>
                <a:effectLst/>
                <a:latin typeface="Courier New" panose="02070309020205020404" pitchFamily="49" charset="0"/>
              </a:rPr>
              <a:t> and </a:t>
            </a:r>
            <a:r>
              <a:rPr lang="en-CA" b="1" i="0" u="none" strike="noStrike" dirty="0">
                <a:solidFill>
                  <a:srgbClr val="000000"/>
                </a:solidFill>
                <a:effectLst/>
                <a:latin typeface="Courier New" panose="02070309020205020404" pitchFamily="49" charset="0"/>
              </a:rPr>
              <a:t>**each column represents a different feature**</a:t>
            </a:r>
            <a:r>
              <a:rPr lang="en-CA" b="0" i="0" u="none" strike="noStrike" dirty="0">
                <a:solidFill>
                  <a:srgbClr val="000000"/>
                </a:solidFill>
                <a:effectLst/>
                <a:latin typeface="Courier New" panose="02070309020205020404" pitchFamily="49" charset="0"/>
              </a:rPr>
              <a:t>. Essentially, it contains the independent variables that are used to predict the target variable (y).</a:t>
            </a:r>
          </a:p>
          <a:p>
            <a:pPr algn="l"/>
            <a:br>
              <a:rPr lang="en-CA" b="0" i="0" u="none" strike="noStrike" dirty="0">
                <a:solidFill>
                  <a:srgbClr val="000000"/>
                </a:solidFill>
                <a:effectLst/>
                <a:latin typeface="Courier New" panose="02070309020205020404" pitchFamily="49" charset="0"/>
              </a:rPr>
            </a:br>
            <a:r>
              <a:rPr lang="en-CA" b="1" i="0" u="none" strike="noStrike" dirty="0">
                <a:solidFill>
                  <a:srgbClr val="000000"/>
                </a:solidFill>
                <a:effectLst/>
                <a:latin typeface="Courier New" panose="02070309020205020404" pitchFamily="49" charset="0"/>
              </a:rPr>
              <a:t>**y:**</a:t>
            </a:r>
            <a:r>
              <a:rPr lang="en-CA" b="0" i="0" u="none" strike="noStrike" dirty="0">
                <a:solidFill>
                  <a:srgbClr val="000000"/>
                </a:solidFill>
                <a:effectLst/>
                <a:latin typeface="Courier New" panose="02070309020205020404" pitchFamily="49" charset="0"/>
              </a:rPr>
              <a:t> This is generally a </a:t>
            </a:r>
            <a:r>
              <a:rPr lang="en-CA" b="1" i="0" u="none" strike="noStrike" dirty="0">
                <a:solidFill>
                  <a:srgbClr val="000000"/>
                </a:solidFill>
                <a:effectLst/>
                <a:latin typeface="Courier New" panose="02070309020205020404" pitchFamily="49" charset="0"/>
              </a:rPr>
              <a:t>**one-dimensional array or a pandas series**</a:t>
            </a:r>
            <a:r>
              <a:rPr lang="en-CA" b="0" i="0" u="none" strike="noStrike" dirty="0">
                <a:solidFill>
                  <a:srgbClr val="000000"/>
                </a:solidFill>
                <a:effectLst/>
                <a:latin typeface="Courier New" panose="02070309020205020404" pitchFamily="49" charset="0"/>
              </a:rPr>
              <a:t> that </a:t>
            </a:r>
            <a:r>
              <a:rPr lang="en-CA" b="1" i="0" u="none" strike="noStrike" dirty="0">
                <a:solidFill>
                  <a:srgbClr val="000000"/>
                </a:solidFill>
                <a:effectLst/>
                <a:latin typeface="Courier New" panose="02070309020205020404" pitchFamily="49" charset="0"/>
              </a:rPr>
              <a:t>**contains the target variable or output labels**</a:t>
            </a:r>
            <a:r>
              <a:rPr lang="en-CA" b="0" i="0" u="none" strike="noStrike" dirty="0">
                <a:solidFill>
                  <a:srgbClr val="000000"/>
                </a:solidFill>
                <a:effectLst/>
                <a:latin typeface="Courier New" panose="02070309020205020404" pitchFamily="49" charset="0"/>
              </a:rPr>
              <a:t> that we are trying to predict. The y array has as many elements as </a:t>
            </a:r>
            <a:r>
              <a:rPr lang="en-CA" b="1" i="0" u="none" strike="noStrike" dirty="0">
                <a:solidFill>
                  <a:srgbClr val="000000"/>
                </a:solidFill>
                <a:effectLst/>
                <a:latin typeface="Courier New" panose="02070309020205020404" pitchFamily="49" charset="0"/>
              </a:rPr>
              <a:t>**there are rows in the X array, with each element of y corresponding to a row in X.**</a:t>
            </a:r>
            <a:endParaRPr lang="en-CA" b="0" i="0" u="none" strike="noStrike" dirty="0">
              <a:solidFill>
                <a:srgbClr val="000000"/>
              </a:solidFill>
              <a:effectLst/>
              <a:latin typeface="Courier New" panose="02070309020205020404" pitchFamily="49" charset="0"/>
            </a:endParaRPr>
          </a:p>
          <a:p>
            <a:pPr algn="l"/>
            <a:br>
              <a:rPr lang="en-CA" b="0" i="0" u="none" strike="noStrike" dirty="0">
                <a:solidFill>
                  <a:srgbClr val="000000"/>
                </a:solidFill>
                <a:effectLst/>
                <a:latin typeface="Courier New" panose="02070309020205020404" pitchFamily="49" charset="0"/>
              </a:rPr>
            </a:br>
            <a:r>
              <a:rPr lang="en-CA" b="0" i="0" u="none" strike="noStrike" dirty="0">
                <a:solidFill>
                  <a:srgbClr val="000000"/>
                </a:solidFill>
                <a:effectLst/>
                <a:latin typeface="Courier New" panose="02070309020205020404" pitchFamily="49" charset="0"/>
              </a:rPr>
              <a:t>When you run </a:t>
            </a:r>
            <a:r>
              <a:rPr lang="en-CA" b="1" i="0" u="none" strike="noStrike" dirty="0">
                <a:solidFill>
                  <a:srgbClr val="000000"/>
                </a:solidFill>
                <a:effectLst/>
                <a:latin typeface="Courier New" panose="02070309020205020404" pitchFamily="49" charset="0"/>
              </a:rPr>
              <a:t>**</a:t>
            </a:r>
            <a:r>
              <a:rPr lang="en-CA" b="1" i="0" u="none" strike="noStrike" dirty="0" err="1">
                <a:solidFill>
                  <a:srgbClr val="000000"/>
                </a:solidFill>
                <a:effectLst/>
                <a:latin typeface="Courier New" panose="02070309020205020404" pitchFamily="49" charset="0"/>
              </a:rPr>
              <a:t>lr_model.fit</a:t>
            </a:r>
            <a:r>
              <a:rPr lang="en-CA" b="1" i="0" u="none" strike="noStrike" dirty="0">
                <a:solidFill>
                  <a:srgbClr val="000000"/>
                </a:solidFill>
                <a:effectLst/>
                <a:latin typeface="Courier New" panose="02070309020205020404" pitchFamily="49" charset="0"/>
              </a:rPr>
              <a:t>(X, y)**</a:t>
            </a:r>
            <a:r>
              <a:rPr lang="en-CA" b="0" i="0" u="none" strike="noStrike" dirty="0">
                <a:solidFill>
                  <a:srgbClr val="000000"/>
                </a:solidFill>
                <a:effectLst/>
                <a:latin typeface="Courier New" panose="02070309020205020404" pitchFamily="49" charset="0"/>
              </a:rPr>
              <a:t>, the algorithm will learn the relationship between </a:t>
            </a:r>
            <a:r>
              <a:rPr lang="en-CA" b="1" i="0" u="none" strike="noStrike" dirty="0">
                <a:solidFill>
                  <a:srgbClr val="000000"/>
                </a:solidFill>
                <a:effectLst/>
                <a:latin typeface="Courier New" panose="02070309020205020404" pitchFamily="49" charset="0"/>
              </a:rPr>
              <a:t>**X and y**</a:t>
            </a:r>
            <a:r>
              <a:rPr lang="en-CA" b="0" i="0" u="none" strike="noStrike" dirty="0">
                <a:solidFill>
                  <a:srgbClr val="000000"/>
                </a:solidFill>
                <a:effectLst/>
                <a:latin typeface="Courier New" panose="02070309020205020404" pitchFamily="49" charset="0"/>
              </a:rPr>
              <a:t> during the training process, by finding the best-fit parameters that minimize the error between the actual and predicted values of </a:t>
            </a:r>
            <a:r>
              <a:rPr lang="en-CA" b="1" i="0" u="none" strike="noStrike" dirty="0">
                <a:solidFill>
                  <a:srgbClr val="000000"/>
                </a:solidFill>
                <a:effectLst/>
                <a:latin typeface="Courier New" panose="02070309020205020404" pitchFamily="49" charset="0"/>
              </a:rPr>
              <a:t>**y**</a:t>
            </a:r>
            <a:r>
              <a:rPr lang="en-CA" b="0" i="0" u="none" strike="noStrike" dirty="0">
                <a:solidFill>
                  <a:srgbClr val="000000"/>
                </a:solidFill>
                <a:effectLst/>
                <a:latin typeface="Courier New" panose="02070309020205020404" pitchFamily="49" charset="0"/>
              </a:rPr>
              <a:t>.</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15</a:t>
            </a:fld>
            <a:endParaRPr lang="en-CA"/>
          </a:p>
        </p:txBody>
      </p:sp>
    </p:spTree>
    <p:extLst>
      <p:ext uri="{BB962C8B-B14F-4D97-AF65-F5344CB8AC3E}">
        <p14:creationId xmlns:p14="http://schemas.microsoft.com/office/powerpoint/2010/main" val="4203740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dirty="0">
                <a:solidFill>
                  <a:srgbClr val="212121"/>
                </a:solidFill>
                <a:effectLst/>
                <a:latin typeface="Roboto" panose="02000000000000000000" pitchFamily="2" charset="0"/>
              </a:rPr>
              <a:t>The model can be evaluated by calling the function </a:t>
            </a:r>
            <a:r>
              <a:rPr lang="en-CA" dirty="0"/>
              <a:t>score</a:t>
            </a:r>
            <a:r>
              <a:rPr lang="en-CA" b="0" i="0" u="none" strike="noStrike" dirty="0">
                <a:solidFill>
                  <a:srgbClr val="212121"/>
                </a:solidFill>
                <a:effectLst/>
                <a:latin typeface="Roboto" panose="02000000000000000000" pitchFamily="2" charset="0"/>
              </a:rPr>
              <a:t>. For regressors this function returns the </a:t>
            </a:r>
            <a:r>
              <a:rPr lang="en-CA" b="0" i="0" u="none" strike="noStrike" dirty="0">
                <a:solidFill>
                  <a:srgbClr val="212121"/>
                </a:solidFill>
                <a:effectLst/>
                <a:latin typeface="STIXGeneral-Italic" pitchFamily="2" charset="2"/>
              </a:rPr>
              <a:t>𝑅</a:t>
            </a:r>
            <a:r>
              <a:rPr lang="en-CA" b="0" i="0" u="none" strike="noStrike" dirty="0">
                <a:solidFill>
                  <a:srgbClr val="212121"/>
                </a:solidFill>
                <a:effectLst/>
                <a:latin typeface="STIXGeneral-Regular" pitchFamily="2" charset="2"/>
              </a:rPr>
              <a:t>2</a:t>
            </a:r>
            <a:r>
              <a:rPr lang="en-CA" b="0" i="0" u="none" strike="noStrike" dirty="0">
                <a:solidFill>
                  <a:srgbClr val="212121"/>
                </a:solidFill>
                <a:effectLst/>
                <a:latin typeface="Roboto" panose="02000000000000000000" pitchFamily="2" charset="0"/>
              </a:rPr>
              <a:t> score.</a:t>
            </a:r>
          </a:p>
          <a:p>
            <a:endParaRPr lang="en-CA" b="0" i="0" u="none" strike="noStrike" dirty="0">
              <a:solidFill>
                <a:srgbClr val="212121"/>
              </a:solidFill>
              <a:effectLst/>
              <a:latin typeface="Roboto" panose="02000000000000000000" pitchFamily="2" charset="0"/>
            </a:endParaRPr>
          </a:p>
          <a:p>
            <a:pPr algn="l"/>
            <a:r>
              <a:rPr lang="en-CA" b="0" i="0" u="none" strike="noStrike" dirty="0">
                <a:solidFill>
                  <a:srgbClr val="000000"/>
                </a:solidFill>
                <a:effectLst/>
                <a:latin typeface="Courier New" panose="02070309020205020404" pitchFamily="49" charset="0"/>
              </a:rPr>
              <a:t>How good is this score? 1 is perfect (the best score). So 0.84 is a decent score.</a:t>
            </a:r>
          </a:p>
          <a:p>
            <a:pPr algn="l"/>
            <a:br>
              <a:rPr lang="en-CA" b="0" i="0" u="none" strike="noStrike" dirty="0">
                <a:solidFill>
                  <a:srgbClr val="000000"/>
                </a:solidFill>
                <a:effectLst/>
                <a:latin typeface="Courier New" panose="02070309020205020404" pitchFamily="49" charset="0"/>
              </a:rPr>
            </a:br>
            <a:r>
              <a:rPr lang="en-CA" b="1" i="0" u="none" strike="noStrike" dirty="0">
                <a:solidFill>
                  <a:srgbClr val="000000"/>
                </a:solidFill>
                <a:effectLst/>
                <a:latin typeface="Courier New" panose="02070309020205020404" pitchFamily="49" charset="0"/>
              </a:rPr>
              <a:t>**Note**</a:t>
            </a:r>
            <a:r>
              <a:rPr lang="en-CA" b="0" i="0" u="none" strike="noStrike" dirty="0">
                <a:solidFill>
                  <a:srgbClr val="000000"/>
                </a:solidFill>
                <a:effectLst/>
                <a:latin typeface="Courier New" panose="02070309020205020404" pitchFamily="49" charset="0"/>
              </a:rPr>
              <a:t>: The R-squared score in regression is like a </a:t>
            </a:r>
            <a:r>
              <a:rPr lang="en-CA" b="1" i="0" u="none" strike="noStrike" dirty="0">
                <a:solidFill>
                  <a:srgbClr val="000000"/>
                </a:solidFill>
                <a:effectLst/>
                <a:latin typeface="Courier New" panose="02070309020205020404" pitchFamily="49" charset="0"/>
              </a:rPr>
              <a:t>**report card for your model**</a:t>
            </a:r>
            <a:r>
              <a:rPr lang="en-CA" b="0" i="0" u="none" strike="noStrike" dirty="0">
                <a:solidFill>
                  <a:srgbClr val="000000"/>
                </a:solidFill>
                <a:effectLst/>
                <a:latin typeface="Courier New" panose="02070309020205020404" pitchFamily="49" charset="0"/>
              </a:rPr>
              <a:t>. </a:t>
            </a:r>
            <a:r>
              <a:rPr lang="en-CA" b="1" i="0" u="none" strike="noStrike" dirty="0">
                <a:solidFill>
                  <a:srgbClr val="000000"/>
                </a:solidFill>
                <a:effectLst/>
                <a:latin typeface="Courier New" panose="02070309020205020404" pitchFamily="49" charset="0"/>
              </a:rPr>
              <a:t>**It measures how well the model's predictions match the actual data.**</a:t>
            </a:r>
            <a:r>
              <a:rPr lang="en-CA" b="0" i="0" u="none" strike="noStrike" dirty="0">
                <a:solidFill>
                  <a:srgbClr val="000000"/>
                </a:solidFill>
                <a:effectLst/>
                <a:latin typeface="Courier New" panose="02070309020205020404" pitchFamily="49" charset="0"/>
              </a:rPr>
              <a:t> The score ranges from 0 to 1. A score close to 1 means your model does an </a:t>
            </a:r>
            <a:r>
              <a:rPr lang="en-CA" b="1" i="0" u="none" strike="noStrike" dirty="0">
                <a:solidFill>
                  <a:srgbClr val="000000"/>
                </a:solidFill>
                <a:effectLst/>
                <a:latin typeface="Courier New" panose="02070309020205020404" pitchFamily="49" charset="0"/>
              </a:rPr>
              <a:t>**excellent job at explaining the variation in the data**</a:t>
            </a:r>
            <a:r>
              <a:rPr lang="en-CA" b="0" i="0" u="none" strike="noStrike" dirty="0">
                <a:solidFill>
                  <a:srgbClr val="000000"/>
                </a:solidFill>
                <a:effectLst/>
                <a:latin typeface="Courier New" panose="02070309020205020404" pitchFamily="49" charset="0"/>
              </a:rPr>
              <a:t>, while a low score suggests </a:t>
            </a:r>
            <a:r>
              <a:rPr lang="en-CA" b="1" i="0" u="none" strike="noStrike" dirty="0">
                <a:solidFill>
                  <a:srgbClr val="000000"/>
                </a:solidFill>
                <a:effectLst/>
                <a:latin typeface="Courier New" panose="02070309020205020404" pitchFamily="49" charset="0"/>
              </a:rPr>
              <a:t>**there's room for improvement**</a:t>
            </a:r>
            <a:r>
              <a:rPr lang="en-CA" b="0" i="0" u="none" strike="noStrike" dirty="0">
                <a:solidFill>
                  <a:srgbClr val="000000"/>
                </a:solidFill>
                <a:effectLst/>
                <a:latin typeface="Courier New" panose="02070309020205020404" pitchFamily="49" charset="0"/>
              </a:rPr>
              <a:t>.</a:t>
            </a:r>
          </a:p>
          <a:p>
            <a:pPr algn="l"/>
            <a:br>
              <a:rPr lang="en-CA" b="0" i="0" u="none" strike="noStrike" dirty="0">
                <a:solidFill>
                  <a:srgbClr val="000000"/>
                </a:solidFill>
                <a:effectLst/>
                <a:latin typeface="Courier New" panose="02070309020205020404" pitchFamily="49" charset="0"/>
              </a:rPr>
            </a:br>
            <a:r>
              <a:rPr lang="en-CA" b="1" i="0" u="none" strike="noStrike" dirty="0">
                <a:solidFill>
                  <a:srgbClr val="000000"/>
                </a:solidFill>
                <a:effectLst/>
                <a:latin typeface="Courier New" panose="02070309020205020404" pitchFamily="49" charset="0"/>
              </a:rPr>
              <a:t>**Keep in mind**</a:t>
            </a:r>
            <a:r>
              <a:rPr lang="en-CA" b="0" i="0" u="none" strike="noStrike" dirty="0">
                <a:solidFill>
                  <a:srgbClr val="000000"/>
                </a:solidFill>
                <a:effectLst/>
                <a:latin typeface="Courier New" panose="02070309020205020404" pitchFamily="49" charset="0"/>
              </a:rPr>
              <a:t> that a high R-squared doesn't guarantee your model is perfect; it's just one indicator of how well it's doing.</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16</a:t>
            </a:fld>
            <a:endParaRPr lang="en-CA"/>
          </a:p>
        </p:txBody>
      </p:sp>
    </p:spTree>
    <p:extLst>
      <p:ext uri="{BB962C8B-B14F-4D97-AF65-F5344CB8AC3E}">
        <p14:creationId xmlns:p14="http://schemas.microsoft.com/office/powerpoint/2010/main" val="2675126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u="none" strike="noStrike" dirty="0">
                <a:solidFill>
                  <a:srgbClr val="212121"/>
                </a:solidFill>
                <a:effectLst/>
                <a:latin typeface="Roboto" panose="02000000000000000000" pitchFamily="2" charset="0"/>
              </a:rPr>
              <a:t>Note that the points mostly lie near the line defined by the linear model. This is a </a:t>
            </a:r>
            <a:r>
              <a:rPr lang="en-CA" b="1" i="0" u="none" strike="noStrike" dirty="0">
                <a:solidFill>
                  <a:srgbClr val="212121"/>
                </a:solidFill>
                <a:effectLst/>
                <a:latin typeface="Roboto" panose="02000000000000000000" pitchFamily="2" charset="0"/>
              </a:rPr>
              <a:t>visual representation of the </a:t>
            </a:r>
            <a:r>
              <a:rPr lang="en-CA" b="1" i="0" u="none" strike="noStrike" dirty="0">
                <a:solidFill>
                  <a:srgbClr val="212121"/>
                </a:solidFill>
                <a:effectLst/>
                <a:latin typeface="STIXGeneral-Italic" pitchFamily="2" charset="2"/>
              </a:rPr>
              <a:t>𝑅</a:t>
            </a:r>
            <a:r>
              <a:rPr lang="en-CA" b="1" i="0" u="none" strike="noStrike" dirty="0">
                <a:solidFill>
                  <a:srgbClr val="212121"/>
                </a:solidFill>
                <a:effectLst/>
                <a:latin typeface="STIXGeneral-Regular" pitchFamily="2" charset="2"/>
              </a:rPr>
              <a:t>2</a:t>
            </a:r>
            <a:r>
              <a:rPr lang="en-CA" b="1" i="0" u="none" strike="noStrike" dirty="0">
                <a:solidFill>
                  <a:srgbClr val="212121"/>
                </a:solidFill>
                <a:effectLst/>
                <a:latin typeface="Roboto" panose="02000000000000000000" pitchFamily="2" charset="0"/>
              </a:rPr>
              <a:t> score.</a:t>
            </a:r>
          </a:p>
          <a:p>
            <a:pPr algn="l"/>
            <a:r>
              <a:rPr lang="en-CA" b="1" i="0" u="none" strike="noStrike" dirty="0">
                <a:solidFill>
                  <a:srgbClr val="212121"/>
                </a:solidFill>
                <a:effectLst/>
                <a:latin typeface="Roboto" panose="02000000000000000000" pitchFamily="2" charset="0"/>
              </a:rPr>
              <a:t>Note:</a:t>
            </a:r>
            <a:r>
              <a:rPr lang="en-CA" b="0" i="0" u="none" strike="noStrike" dirty="0">
                <a:solidFill>
                  <a:srgbClr val="212121"/>
                </a:solidFill>
                <a:effectLst/>
                <a:latin typeface="Roboto" panose="02000000000000000000" pitchFamily="2" charset="0"/>
              </a:rPr>
              <a:t> When the data points are closely packed around the line produced by the linear model, </a:t>
            </a:r>
            <a:r>
              <a:rPr lang="en-CA" b="1" i="0" u="none" strike="noStrike" dirty="0">
                <a:solidFill>
                  <a:srgbClr val="212121"/>
                </a:solidFill>
                <a:effectLst/>
                <a:latin typeface="Roboto" panose="02000000000000000000" pitchFamily="2" charset="0"/>
              </a:rPr>
              <a:t>it's a visual indication that the model is a good fit for the data. In technical terms, a high </a:t>
            </a:r>
            <a:r>
              <a:rPr lang="en-CA" b="0" i="0" u="none" strike="noStrike" dirty="0">
                <a:solidFill>
                  <a:srgbClr val="212121"/>
                </a:solidFill>
                <a:effectLst/>
                <a:latin typeface="STIXGeneral-Italic" pitchFamily="2" charset="2"/>
              </a:rPr>
              <a:t>𝑅</a:t>
            </a:r>
            <a:r>
              <a:rPr lang="en-CA" b="0" i="0" u="none" strike="noStrike" dirty="0">
                <a:solidFill>
                  <a:srgbClr val="212121"/>
                </a:solidFill>
                <a:effectLst/>
                <a:latin typeface="STIXGeneral-Regular" pitchFamily="2" charset="2"/>
              </a:rPr>
              <a:t>2</a:t>
            </a:r>
            <a:r>
              <a:rPr lang="en-CA" b="1" i="0" u="none" strike="noStrike" dirty="0">
                <a:solidFill>
                  <a:srgbClr val="212121"/>
                </a:solidFill>
                <a:effectLst/>
                <a:latin typeface="Roboto" panose="02000000000000000000" pitchFamily="2" charset="0"/>
              </a:rPr>
              <a:t> score would mean that a large percentage of the variance in the target variable (in this case, brain volume in mL) can be explained by the feature (Gestational age at scan).</a:t>
            </a:r>
            <a:endParaRPr lang="en-CA" b="0" i="0" u="none" strike="noStrike" dirty="0">
              <a:solidFill>
                <a:srgbClr val="212121"/>
              </a:solidFill>
              <a:effectLst/>
              <a:latin typeface="Roboto" panose="02000000000000000000" pitchFamily="2" charset="0"/>
            </a:endParaRPr>
          </a:p>
          <a:p>
            <a:pPr algn="l"/>
            <a:r>
              <a:rPr lang="en-CA" b="0" i="0" u="none" strike="noStrike" dirty="0">
                <a:solidFill>
                  <a:srgbClr val="212121"/>
                </a:solidFill>
                <a:effectLst/>
                <a:latin typeface="Roboto" panose="02000000000000000000" pitchFamily="2" charset="0"/>
              </a:rPr>
              <a:t>So, when you look at the plot and see the points hugging the line, you can be pretty confident that your </a:t>
            </a:r>
            <a:r>
              <a:rPr lang="en-CA" b="0" i="0" u="none" strike="noStrike" dirty="0">
                <a:solidFill>
                  <a:srgbClr val="212121"/>
                </a:solidFill>
                <a:effectLst/>
                <a:latin typeface="STIXGeneral-Italic" pitchFamily="2" charset="2"/>
              </a:rPr>
              <a:t>𝑅</a:t>
            </a:r>
            <a:r>
              <a:rPr lang="en-CA" b="0" i="0" u="none" strike="noStrike" dirty="0">
                <a:solidFill>
                  <a:srgbClr val="212121"/>
                </a:solidFill>
                <a:effectLst/>
                <a:latin typeface="STIXGeneral-Regular" pitchFamily="2" charset="2"/>
              </a:rPr>
              <a:t>2</a:t>
            </a:r>
            <a:r>
              <a:rPr lang="en-CA" b="1" i="0" u="none" strike="noStrike" dirty="0">
                <a:solidFill>
                  <a:srgbClr val="212121"/>
                </a:solidFill>
                <a:effectLst/>
                <a:latin typeface="Roboto" panose="02000000000000000000" pitchFamily="2" charset="0"/>
              </a:rPr>
              <a:t> score is going to be high</a:t>
            </a:r>
            <a:r>
              <a:rPr lang="en-CA" b="0" i="0" u="none" strike="noStrike" dirty="0">
                <a:solidFill>
                  <a:srgbClr val="212121"/>
                </a:solidFill>
                <a:effectLst/>
                <a:latin typeface="Roboto" panose="02000000000000000000" pitchFamily="2" charset="0"/>
              </a:rPr>
              <a:t>, indicating a good model fit.</a:t>
            </a:r>
          </a:p>
          <a:p>
            <a:pPr algn="l"/>
            <a:r>
              <a:rPr lang="en-CA" b="0" i="0" u="none" strike="noStrike" dirty="0">
                <a:solidFill>
                  <a:srgbClr val="212121"/>
                </a:solidFill>
                <a:effectLst/>
                <a:latin typeface="Roboto" panose="02000000000000000000" pitchFamily="2" charset="0"/>
              </a:rPr>
              <a:t>In other words, when we say "a high 𝑅² score means a large percentage of the variance in brain volume can be explained by the gestational age," we mean that a high 𝑅² score indicates that </a:t>
            </a:r>
            <a:r>
              <a:rPr lang="en-CA" b="1" i="0" u="none" strike="noStrike" dirty="0">
                <a:solidFill>
                  <a:srgbClr val="212121"/>
                </a:solidFill>
                <a:effectLst/>
                <a:latin typeface="Roboto" panose="02000000000000000000" pitchFamily="2" charset="0"/>
              </a:rPr>
              <a:t>knowing the gestational age allows us to make very good predictions about the brain volume.</a:t>
            </a:r>
            <a:r>
              <a:rPr lang="en-CA" b="0" i="0" u="none" strike="noStrike" dirty="0">
                <a:solidFill>
                  <a:srgbClr val="212121"/>
                </a:solidFill>
                <a:effectLst/>
                <a:latin typeface="Roboto" panose="02000000000000000000" pitchFamily="2" charset="0"/>
              </a:rPr>
              <a:t> It means the gestational age has a strong relationship with the brain volume, and we can use it to estimate the brain volume quite accurately, with a good deal of confidence.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17</a:t>
            </a:fld>
            <a:endParaRPr lang="en-CA"/>
          </a:p>
        </p:txBody>
      </p:sp>
    </p:spTree>
    <p:extLst>
      <p:ext uri="{BB962C8B-B14F-4D97-AF65-F5344CB8AC3E}">
        <p14:creationId xmlns:p14="http://schemas.microsoft.com/office/powerpoint/2010/main" val="2628911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u="none" strike="noStrike" dirty="0">
                <a:solidFill>
                  <a:srgbClr val="212121"/>
                </a:solidFill>
                <a:effectLst/>
                <a:latin typeface="Roboto" panose="02000000000000000000" pitchFamily="2" charset="0"/>
              </a:rPr>
              <a:t>When we're using machine learning to make predictions about </a:t>
            </a:r>
            <a:r>
              <a:rPr lang="en-CA" b="1" i="0" u="none" strike="noStrike" dirty="0">
                <a:solidFill>
                  <a:srgbClr val="212121"/>
                </a:solidFill>
                <a:effectLst/>
                <a:latin typeface="Roboto" panose="02000000000000000000" pitchFamily="2" charset="0"/>
              </a:rPr>
              <a:t>continuous outcome</a:t>
            </a:r>
            <a:r>
              <a:rPr lang="en-CA" b="0" i="0" u="none" strike="noStrike" dirty="0">
                <a:solidFill>
                  <a:srgbClr val="212121"/>
                </a:solidFill>
                <a:effectLst/>
                <a:latin typeface="Roboto" panose="02000000000000000000" pitchFamily="2" charset="0"/>
              </a:rPr>
              <a:t>s, it's really useful to see how well our model is doing by </a:t>
            </a:r>
            <a:r>
              <a:rPr lang="en-CA" b="1" i="0" u="none" strike="noStrike" dirty="0">
                <a:solidFill>
                  <a:srgbClr val="212121"/>
                </a:solidFill>
                <a:effectLst/>
                <a:latin typeface="Roboto" panose="02000000000000000000" pitchFamily="2" charset="0"/>
              </a:rPr>
              <a:t>checking (plotting) it against the actual data visually</a:t>
            </a:r>
            <a:r>
              <a:rPr lang="en-CA" b="0" i="0" u="none" strike="noStrike" dirty="0">
                <a:solidFill>
                  <a:srgbClr val="212121"/>
                </a:solidFill>
                <a:effectLst/>
                <a:latin typeface="Roboto" panose="02000000000000000000" pitchFamily="2" charset="0"/>
              </a:rPr>
              <a:t>. To do this, we check out the '</a:t>
            </a:r>
            <a:r>
              <a:rPr lang="en-CA" b="1" i="0" u="none" strike="noStrike" dirty="0">
                <a:solidFill>
                  <a:srgbClr val="212121"/>
                </a:solidFill>
                <a:effectLst/>
                <a:latin typeface="Roboto" panose="02000000000000000000" pitchFamily="2" charset="0"/>
              </a:rPr>
              <a:t>feature space</a:t>
            </a:r>
            <a:r>
              <a:rPr lang="en-CA" b="0" i="0" u="none" strike="noStrike" dirty="0">
                <a:solidFill>
                  <a:srgbClr val="212121"/>
                </a:solidFill>
                <a:effectLst/>
                <a:latin typeface="Roboto" panose="02000000000000000000" pitchFamily="2" charset="0"/>
              </a:rPr>
              <a:t>,' which is just a fancy term for looking at </a:t>
            </a:r>
            <a:r>
              <a:rPr lang="en-CA" b="1" i="0" u="none" strike="noStrike" dirty="0">
                <a:solidFill>
                  <a:srgbClr val="212121"/>
                </a:solidFill>
                <a:effectLst/>
                <a:latin typeface="Roboto" panose="02000000000000000000" pitchFamily="2" charset="0"/>
              </a:rPr>
              <a:t>all the possible values our features</a:t>
            </a:r>
            <a:r>
              <a:rPr lang="en-CA" b="0" i="0" u="none" strike="noStrike" dirty="0">
                <a:solidFill>
                  <a:srgbClr val="212121"/>
                </a:solidFill>
                <a:effectLst/>
                <a:latin typeface="Roboto" panose="02000000000000000000" pitchFamily="2" charset="0"/>
              </a:rPr>
              <a:t> can have — in this scenario, it's different gestational ages (GA).</a:t>
            </a:r>
          </a:p>
          <a:p>
            <a:pPr algn="l"/>
            <a:r>
              <a:rPr lang="en-CA" b="1" i="0" u="none" strike="noStrike" dirty="0">
                <a:solidFill>
                  <a:srgbClr val="212121"/>
                </a:solidFill>
                <a:effectLst/>
                <a:latin typeface="Roboto" panose="02000000000000000000" pitchFamily="2" charset="0"/>
              </a:rPr>
              <a:t>extra</a:t>
            </a:r>
            <a:endParaRPr lang="en-CA" b="0" i="0" u="none" strike="noStrike" dirty="0">
              <a:solidFill>
                <a:srgbClr val="212121"/>
              </a:solidFill>
              <a:effectLst/>
              <a:latin typeface="Roboto" panose="02000000000000000000" pitchFamily="2" charset="0"/>
            </a:endParaRPr>
          </a:p>
          <a:p>
            <a:pPr algn="l"/>
            <a:r>
              <a:rPr lang="en-CA" b="0" i="0" u="none" strike="noStrike" dirty="0">
                <a:solidFill>
                  <a:srgbClr val="212121"/>
                </a:solidFill>
                <a:effectLst/>
                <a:latin typeface="Roboto" panose="02000000000000000000" pitchFamily="2" charset="0"/>
              </a:rPr>
              <a:t>Here, we create a </a:t>
            </a:r>
            <a:r>
              <a:rPr lang="en-CA" b="1" i="0" u="none" strike="noStrike" dirty="0">
                <a:solidFill>
                  <a:srgbClr val="212121"/>
                </a:solidFill>
                <a:effectLst/>
                <a:latin typeface="Roboto" panose="02000000000000000000" pitchFamily="2" charset="0"/>
              </a:rPr>
              <a:t>grid of 10 evenly-spaced points</a:t>
            </a:r>
            <a:r>
              <a:rPr lang="en-CA" b="0" i="0" u="none" strike="noStrike" dirty="0">
                <a:solidFill>
                  <a:srgbClr val="212121"/>
                </a:solidFill>
                <a:effectLst/>
                <a:latin typeface="Roboto" panose="02000000000000000000" pitchFamily="2" charset="0"/>
              </a:rPr>
              <a:t> that cover the smallest to the largest GA values in our dataset using NumPy's </a:t>
            </a:r>
            <a:r>
              <a:rPr lang="en-CA" b="0" i="0" u="none" strike="noStrike" dirty="0" err="1">
                <a:solidFill>
                  <a:srgbClr val="212121"/>
                </a:solidFill>
                <a:effectLst/>
                <a:latin typeface="Roboto" panose="02000000000000000000" pitchFamily="2" charset="0"/>
              </a:rPr>
              <a:t>linspace</a:t>
            </a:r>
            <a:r>
              <a:rPr lang="en-CA" b="0" i="0" u="none" strike="noStrike" dirty="0">
                <a:solidFill>
                  <a:srgbClr val="212121"/>
                </a:solidFill>
                <a:effectLst/>
                <a:latin typeface="Roboto" panose="02000000000000000000" pitchFamily="2" charset="0"/>
              </a:rPr>
              <a:t> function. This grid allows us to make predictions at various points, giving us a nice, smooth curve when we plot the data and the model together.</a:t>
            </a:r>
          </a:p>
          <a:p>
            <a:pPr algn="l"/>
            <a:r>
              <a:rPr lang="en-CA" b="0" i="0" u="none" strike="noStrike" dirty="0">
                <a:solidFill>
                  <a:srgbClr val="212121"/>
                </a:solidFill>
                <a:effectLst/>
                <a:latin typeface="Roboto" panose="02000000000000000000" pitchFamily="2" charset="0"/>
              </a:rPr>
              <a:t>The .reshape(-1, 1) part is making sure that the shape of </a:t>
            </a:r>
            <a:r>
              <a:rPr lang="en-CA" b="0" i="0" u="none" strike="noStrike" dirty="0" err="1">
                <a:solidFill>
                  <a:srgbClr val="212121"/>
                </a:solidFill>
                <a:effectLst/>
                <a:latin typeface="Roboto" panose="02000000000000000000" pitchFamily="2" charset="0"/>
              </a:rPr>
              <a:t>X_model</a:t>
            </a:r>
            <a:r>
              <a:rPr lang="en-CA" b="0" i="0" u="none" strike="noStrike" dirty="0">
                <a:solidFill>
                  <a:srgbClr val="212121"/>
                </a:solidFill>
                <a:effectLst/>
                <a:latin typeface="Roboto" panose="02000000000000000000" pitchFamily="2" charset="0"/>
              </a:rPr>
              <a:t> is a </a:t>
            </a:r>
            <a:r>
              <a:rPr lang="en-CA" b="1" i="0" u="none" strike="noStrike" dirty="0">
                <a:solidFill>
                  <a:srgbClr val="212121"/>
                </a:solidFill>
                <a:effectLst/>
                <a:latin typeface="Roboto" panose="02000000000000000000" pitchFamily="2" charset="0"/>
              </a:rPr>
              <a:t>column vector</a:t>
            </a:r>
            <a:r>
              <a:rPr lang="en-CA" b="0" i="0" u="none" strike="noStrike" dirty="0">
                <a:solidFill>
                  <a:srgbClr val="212121"/>
                </a:solidFill>
                <a:effectLst/>
                <a:latin typeface="Roboto" panose="02000000000000000000" pitchFamily="2" charset="0"/>
              </a:rPr>
              <a:t> (2D array), which is often required by machine learning models. 1D arrays are just one row of values, while 2D arrays contain a grid of values that has several rows/columns.</a:t>
            </a:r>
          </a:p>
          <a:p>
            <a:pPr algn="l"/>
            <a:r>
              <a:rPr lang="en-CA" b="1" i="0" u="none" strike="noStrike" dirty="0">
                <a:solidFill>
                  <a:srgbClr val="212121"/>
                </a:solidFill>
                <a:effectLst/>
                <a:latin typeface="Roboto" panose="02000000000000000000" pitchFamily="2" charset="0"/>
              </a:rPr>
              <a:t>And yep, even though we're dealing with only one feature (GA), we still need a 2D array because most machine learning functions are designed to handle multiple features. So, that's why we reshape the array to make it a column vector.</a:t>
            </a:r>
            <a:endParaRPr lang="en-CA" b="0" i="0" u="none" strike="noStrike" dirty="0">
              <a:solidFill>
                <a:srgbClr val="212121"/>
              </a:solidFill>
              <a:effectLst/>
              <a:latin typeface="Roboto" panose="02000000000000000000" pitchFamily="2" charset="0"/>
            </a:endParaRPr>
          </a:p>
          <a:p>
            <a:pPr algn="l"/>
            <a:r>
              <a:rPr lang="en-CA" b="0" i="0" u="none" strike="noStrike" dirty="0">
                <a:solidFill>
                  <a:srgbClr val="212121"/>
                </a:solidFill>
                <a:effectLst/>
                <a:latin typeface="Roboto" panose="02000000000000000000" pitchFamily="2" charset="0"/>
              </a:rPr>
              <a:t>Finally, print('Feature space:\n', </a:t>
            </a:r>
            <a:r>
              <a:rPr lang="en-CA" b="0" i="0" u="none" strike="noStrike" dirty="0" err="1">
                <a:solidFill>
                  <a:srgbClr val="212121"/>
                </a:solidFill>
                <a:effectLst/>
                <a:latin typeface="Roboto" panose="02000000000000000000" pitchFamily="2" charset="0"/>
              </a:rPr>
              <a:t>np.around</a:t>
            </a:r>
            <a:r>
              <a:rPr lang="en-CA" b="0" i="0" u="none" strike="noStrike" dirty="0">
                <a:solidFill>
                  <a:srgbClr val="212121"/>
                </a:solidFill>
                <a:effectLst/>
                <a:latin typeface="Roboto" panose="02000000000000000000" pitchFamily="2" charset="0"/>
              </a:rPr>
              <a:t>(</a:t>
            </a:r>
            <a:r>
              <a:rPr lang="en-CA" b="0" i="0" u="none" strike="noStrike" dirty="0" err="1">
                <a:solidFill>
                  <a:srgbClr val="212121"/>
                </a:solidFill>
                <a:effectLst/>
                <a:latin typeface="Roboto" panose="02000000000000000000" pitchFamily="2" charset="0"/>
              </a:rPr>
              <a:t>X_model</a:t>
            </a:r>
            <a:r>
              <a:rPr lang="en-CA" b="0" i="0" u="none" strike="noStrike" dirty="0">
                <a:solidFill>
                  <a:srgbClr val="212121"/>
                </a:solidFill>
                <a:effectLst/>
                <a:latin typeface="Roboto" panose="02000000000000000000" pitchFamily="2" charset="0"/>
              </a:rPr>
              <a:t>).T) </a:t>
            </a:r>
            <a:r>
              <a:rPr lang="en-CA" b="1" i="0" u="none" strike="noStrike" dirty="0">
                <a:solidFill>
                  <a:srgbClr val="212121"/>
                </a:solidFill>
                <a:effectLst/>
                <a:latin typeface="Roboto" panose="02000000000000000000" pitchFamily="2" charset="0"/>
              </a:rPr>
              <a:t>is printing out the transposed version of this new feature space, after rounding each value to the nearest integer.</a:t>
            </a:r>
            <a:endParaRPr lang="en-CA" b="0" i="0" u="none" strike="noStrike" dirty="0">
              <a:solidFill>
                <a:srgbClr val="212121"/>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18</a:t>
            </a:fld>
            <a:endParaRPr lang="en-CA"/>
          </a:p>
        </p:txBody>
      </p:sp>
    </p:spTree>
    <p:extLst>
      <p:ext uri="{BB962C8B-B14F-4D97-AF65-F5344CB8AC3E}">
        <p14:creationId xmlns:p14="http://schemas.microsoft.com/office/powerpoint/2010/main" val="1167555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spc="-105" dirty="0">
                <a:latin typeface="Arial"/>
                <a:cs typeface="Arial"/>
              </a:rPr>
              <a:t>We</a:t>
            </a:r>
            <a:r>
              <a:rPr lang="en-CA" sz="1200" spc="-40" dirty="0">
                <a:latin typeface="Arial"/>
                <a:cs typeface="Arial"/>
              </a:rPr>
              <a:t> </a:t>
            </a:r>
            <a:r>
              <a:rPr lang="en-CA" sz="1200" dirty="0">
                <a:latin typeface="Arial"/>
                <a:cs typeface="Arial"/>
              </a:rPr>
              <a:t>will</a:t>
            </a:r>
            <a:r>
              <a:rPr lang="en-CA" sz="1200" spc="-35" dirty="0">
                <a:latin typeface="Arial"/>
                <a:cs typeface="Arial"/>
              </a:rPr>
              <a:t> </a:t>
            </a:r>
            <a:r>
              <a:rPr lang="en-CA" sz="1200" spc="-25" dirty="0">
                <a:latin typeface="Arial"/>
                <a:cs typeface="Arial"/>
              </a:rPr>
              <a:t>start</a:t>
            </a:r>
            <a:r>
              <a:rPr lang="en-CA" sz="1200" spc="-50" dirty="0">
                <a:latin typeface="Arial"/>
                <a:cs typeface="Arial"/>
              </a:rPr>
              <a:t> </a:t>
            </a:r>
            <a:r>
              <a:rPr lang="en-CA" sz="1200" dirty="0">
                <a:latin typeface="Arial"/>
                <a:cs typeface="Arial"/>
              </a:rPr>
              <a:t>with</a:t>
            </a:r>
            <a:r>
              <a:rPr lang="en-CA" sz="1200" spc="-30" dirty="0">
                <a:latin typeface="Arial"/>
                <a:cs typeface="Arial"/>
              </a:rPr>
              <a:t> </a:t>
            </a:r>
            <a:r>
              <a:rPr lang="en-CA" sz="1200" spc="-45" dirty="0">
                <a:latin typeface="Arial"/>
                <a:cs typeface="Arial"/>
              </a:rPr>
              <a:t>mathematical</a:t>
            </a:r>
            <a:r>
              <a:rPr lang="en-CA" sz="1200" spc="-60" dirty="0">
                <a:latin typeface="Arial"/>
                <a:cs typeface="Arial"/>
              </a:rPr>
              <a:t> </a:t>
            </a:r>
            <a:r>
              <a:rPr lang="en-CA" sz="1200" spc="-25" dirty="0">
                <a:latin typeface="Arial"/>
                <a:cs typeface="Arial"/>
              </a:rPr>
              <a:t>formulation</a:t>
            </a:r>
            <a:r>
              <a:rPr lang="en-CA" sz="1200" spc="-70" dirty="0">
                <a:latin typeface="Arial"/>
                <a:cs typeface="Arial"/>
              </a:rPr>
              <a:t> </a:t>
            </a:r>
            <a:r>
              <a:rPr lang="en-CA" sz="1200" spc="-65" dirty="0">
                <a:latin typeface="Arial"/>
                <a:cs typeface="Arial"/>
              </a:rPr>
              <a:t>and</a:t>
            </a:r>
            <a:r>
              <a:rPr lang="en-CA" sz="1200" spc="-55" dirty="0">
                <a:latin typeface="Arial"/>
                <a:cs typeface="Arial"/>
              </a:rPr>
              <a:t> </a:t>
            </a:r>
            <a:r>
              <a:rPr lang="en-CA" sz="1200" spc="-10" dirty="0">
                <a:latin typeface="Arial"/>
                <a:cs typeface="Arial"/>
              </a:rPr>
              <a:t>fitting</a:t>
            </a:r>
            <a:r>
              <a:rPr lang="en-CA" sz="1200" spc="-75" dirty="0">
                <a:latin typeface="Arial"/>
                <a:cs typeface="Arial"/>
              </a:rPr>
              <a:t> </a:t>
            </a:r>
            <a:r>
              <a:rPr lang="en-CA" sz="1200" dirty="0">
                <a:latin typeface="Arial"/>
                <a:cs typeface="Arial"/>
              </a:rPr>
              <a:t>of</a:t>
            </a:r>
            <a:r>
              <a:rPr lang="en-CA" sz="1200" spc="-40" dirty="0">
                <a:latin typeface="Arial"/>
                <a:cs typeface="Arial"/>
              </a:rPr>
              <a:t> </a:t>
            </a:r>
            <a:r>
              <a:rPr lang="en-CA" sz="1200" spc="-20" dirty="0">
                <a:latin typeface="Arial"/>
                <a:cs typeface="Arial"/>
              </a:rPr>
              <a:t>the</a:t>
            </a:r>
            <a:r>
              <a:rPr lang="en-CA" sz="1200" spc="-60" dirty="0">
                <a:latin typeface="Arial"/>
                <a:cs typeface="Arial"/>
              </a:rPr>
              <a:t> </a:t>
            </a:r>
            <a:r>
              <a:rPr lang="en-CA" sz="1200" spc="-30" dirty="0">
                <a:latin typeface="Arial"/>
                <a:cs typeface="Arial"/>
              </a:rPr>
              <a:t>linear</a:t>
            </a:r>
            <a:r>
              <a:rPr lang="en-CA" sz="1200" spc="-15" dirty="0">
                <a:latin typeface="Arial"/>
                <a:cs typeface="Arial"/>
              </a:rPr>
              <a:t> </a:t>
            </a:r>
            <a:r>
              <a:rPr lang="en-CA" sz="1200" spc="-35" dirty="0">
                <a:latin typeface="Arial"/>
                <a:cs typeface="Arial"/>
              </a:rPr>
              <a:t>regression </a:t>
            </a:r>
            <a:r>
              <a:rPr lang="en-CA" sz="1200" spc="-10" dirty="0">
                <a:latin typeface="Arial"/>
                <a:cs typeface="Arial"/>
              </a:rPr>
              <a:t>model.</a:t>
            </a:r>
            <a:endParaRPr lang="en-CA" sz="1200" dirty="0">
              <a:latin typeface="Arial"/>
              <a:cs typeface="Arial"/>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42F37-C5FA-42E8-87EF-3293A2CB562D}"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9340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spc="-105" dirty="0">
                <a:latin typeface="Arial"/>
                <a:cs typeface="Arial"/>
              </a:rPr>
              <a:t>We</a:t>
            </a:r>
            <a:r>
              <a:rPr lang="en-CA" sz="1200" spc="-40" dirty="0">
                <a:latin typeface="Arial"/>
                <a:cs typeface="Arial"/>
              </a:rPr>
              <a:t> </a:t>
            </a:r>
            <a:r>
              <a:rPr lang="en-CA" sz="1200" dirty="0">
                <a:latin typeface="Arial"/>
                <a:cs typeface="Arial"/>
              </a:rPr>
              <a:t>will</a:t>
            </a:r>
            <a:r>
              <a:rPr lang="en-CA" sz="1200" spc="-35" dirty="0">
                <a:latin typeface="Arial"/>
                <a:cs typeface="Arial"/>
              </a:rPr>
              <a:t> </a:t>
            </a:r>
            <a:r>
              <a:rPr lang="en-CA" sz="1200" spc="-25" dirty="0">
                <a:latin typeface="Arial"/>
                <a:cs typeface="Arial"/>
              </a:rPr>
              <a:t>start</a:t>
            </a:r>
            <a:r>
              <a:rPr lang="en-CA" sz="1200" spc="-50" dirty="0">
                <a:latin typeface="Arial"/>
                <a:cs typeface="Arial"/>
              </a:rPr>
              <a:t> </a:t>
            </a:r>
            <a:r>
              <a:rPr lang="en-CA" sz="1200" dirty="0">
                <a:latin typeface="Arial"/>
                <a:cs typeface="Arial"/>
              </a:rPr>
              <a:t>with</a:t>
            </a:r>
            <a:r>
              <a:rPr lang="en-CA" sz="1200" spc="-30" dirty="0">
                <a:latin typeface="Arial"/>
                <a:cs typeface="Arial"/>
              </a:rPr>
              <a:t> </a:t>
            </a:r>
            <a:r>
              <a:rPr lang="en-CA" sz="1200" spc="-45" dirty="0">
                <a:latin typeface="Arial"/>
                <a:cs typeface="Arial"/>
              </a:rPr>
              <a:t>mathematical</a:t>
            </a:r>
            <a:r>
              <a:rPr lang="en-CA" sz="1200" spc="-60" dirty="0">
                <a:latin typeface="Arial"/>
                <a:cs typeface="Arial"/>
              </a:rPr>
              <a:t> </a:t>
            </a:r>
            <a:r>
              <a:rPr lang="en-CA" sz="1200" spc="-25" dirty="0">
                <a:latin typeface="Arial"/>
                <a:cs typeface="Arial"/>
              </a:rPr>
              <a:t>formulation</a:t>
            </a:r>
            <a:r>
              <a:rPr lang="en-CA" sz="1200" spc="-70" dirty="0">
                <a:latin typeface="Arial"/>
                <a:cs typeface="Arial"/>
              </a:rPr>
              <a:t> </a:t>
            </a:r>
            <a:r>
              <a:rPr lang="en-CA" sz="1200" spc="-65" dirty="0">
                <a:latin typeface="Arial"/>
                <a:cs typeface="Arial"/>
              </a:rPr>
              <a:t>and</a:t>
            </a:r>
            <a:r>
              <a:rPr lang="en-CA" sz="1200" spc="-55" dirty="0">
                <a:latin typeface="Arial"/>
                <a:cs typeface="Arial"/>
              </a:rPr>
              <a:t> </a:t>
            </a:r>
            <a:r>
              <a:rPr lang="en-CA" sz="1200" spc="-10" dirty="0">
                <a:latin typeface="Arial"/>
                <a:cs typeface="Arial"/>
              </a:rPr>
              <a:t>fitting</a:t>
            </a:r>
            <a:r>
              <a:rPr lang="en-CA" sz="1200" spc="-75" dirty="0">
                <a:latin typeface="Arial"/>
                <a:cs typeface="Arial"/>
              </a:rPr>
              <a:t> </a:t>
            </a:r>
            <a:r>
              <a:rPr lang="en-CA" sz="1200" dirty="0">
                <a:latin typeface="Arial"/>
                <a:cs typeface="Arial"/>
              </a:rPr>
              <a:t>of</a:t>
            </a:r>
            <a:r>
              <a:rPr lang="en-CA" sz="1200" spc="-40" dirty="0">
                <a:latin typeface="Arial"/>
                <a:cs typeface="Arial"/>
              </a:rPr>
              <a:t> </a:t>
            </a:r>
            <a:r>
              <a:rPr lang="en-CA" sz="1200" spc="-20" dirty="0">
                <a:latin typeface="Arial"/>
                <a:cs typeface="Arial"/>
              </a:rPr>
              <a:t>the</a:t>
            </a:r>
            <a:r>
              <a:rPr lang="en-CA" sz="1200" spc="-60" dirty="0">
                <a:latin typeface="Arial"/>
                <a:cs typeface="Arial"/>
              </a:rPr>
              <a:t> </a:t>
            </a:r>
            <a:r>
              <a:rPr lang="en-CA" sz="1200" spc="-30" dirty="0">
                <a:latin typeface="Arial"/>
                <a:cs typeface="Arial"/>
              </a:rPr>
              <a:t>linear</a:t>
            </a:r>
            <a:r>
              <a:rPr lang="en-CA" sz="1200" spc="-15" dirty="0">
                <a:latin typeface="Arial"/>
                <a:cs typeface="Arial"/>
              </a:rPr>
              <a:t> </a:t>
            </a:r>
            <a:r>
              <a:rPr lang="en-CA" sz="1200" spc="-35" dirty="0">
                <a:latin typeface="Arial"/>
                <a:cs typeface="Arial"/>
              </a:rPr>
              <a:t>regression </a:t>
            </a:r>
            <a:r>
              <a:rPr lang="en-CA" sz="1200" spc="-10" dirty="0">
                <a:latin typeface="Arial"/>
                <a:cs typeface="Arial"/>
              </a:rPr>
              <a:t>model.</a:t>
            </a:r>
            <a:endParaRPr lang="en-CA" sz="1200" dirty="0">
              <a:latin typeface="Arial"/>
              <a:cs typeface="Arial"/>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42F37-C5FA-42E8-87EF-3293A2CB562D}"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2075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39</a:t>
            </a:fld>
            <a:endParaRPr lang="en-CA"/>
          </a:p>
        </p:txBody>
      </p:sp>
    </p:spTree>
    <p:extLst>
      <p:ext uri="{BB962C8B-B14F-4D97-AF65-F5344CB8AC3E}">
        <p14:creationId xmlns:p14="http://schemas.microsoft.com/office/powerpoint/2010/main" val="4092337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always convenient to perform several steps for model training, prediction and evaluation. In particular if the model becomes an input to another </a:t>
            </a:r>
            <a:r>
              <a:rPr lang="en-US" dirty="0" err="1"/>
              <a:t>sklearn</a:t>
            </a:r>
            <a:r>
              <a:rPr lang="en-US" dirty="0"/>
              <a:t> object, such as hyperparameter search using cross-validation that we will introduce below, the steps need to be unified in a single object.</a:t>
            </a:r>
          </a:p>
          <a:p>
            <a:endParaRPr lang="en-US" dirty="0"/>
          </a:p>
          <a:p>
            <a:r>
              <a:rPr lang="en-US" dirty="0"/>
              <a:t>Scikit-learn implements a class </a:t>
            </a:r>
            <a:r>
              <a:rPr lang="en-US" dirty="0" err="1"/>
              <a:t>sklearn.pipeline.Pipeline</a:t>
            </a:r>
            <a:r>
              <a:rPr lang="en-US" dirty="0"/>
              <a:t> to join multiple steps into one model. Pipeline implements methods fit, predict, score and others to offer a unified API with other </a:t>
            </a:r>
            <a:r>
              <a:rPr lang="en-US" dirty="0" err="1"/>
              <a:t>sklearn</a:t>
            </a:r>
            <a:r>
              <a:rPr lang="en-US" dirty="0"/>
              <a:t> objects.</a:t>
            </a:r>
          </a:p>
          <a:p>
            <a:endParaRPr lang="en-US" dirty="0"/>
          </a:p>
          <a:p>
            <a:r>
              <a:rPr lang="en-US" dirty="0"/>
              <a:t>In the code bellow we will demonstrate how to join the polynomial feature transformation and multivariate linear regression into a single model.</a:t>
            </a:r>
          </a:p>
          <a:p>
            <a:endParaRPr lang="en-US" dirty="0"/>
          </a:p>
          <a:p>
            <a:r>
              <a:rPr lang="en-US" dirty="0"/>
              <a:t>+</a:t>
            </a:r>
          </a:p>
          <a:p>
            <a:endParaRPr lang="en-US" dirty="0"/>
          </a:p>
          <a:p>
            <a:r>
              <a:rPr lang="en-CA" b="0" i="0" u="none" strike="noStrike" dirty="0">
                <a:solidFill>
                  <a:srgbClr val="212121"/>
                </a:solidFill>
                <a:effectLst/>
                <a:latin typeface="Roboto" panose="02000000000000000000" pitchFamily="2" charset="0"/>
              </a:rPr>
              <a:t>Let's look in detail at the syntax for creating the pipelines. It is in the form </a:t>
            </a:r>
            <a:r>
              <a:rPr lang="en-CA" dirty="0"/>
              <a:t>Pipeline(steps)</a:t>
            </a:r>
            <a:r>
              <a:rPr lang="en-CA" b="0" i="0" u="none" strike="noStrike" dirty="0">
                <a:solidFill>
                  <a:srgbClr val="212121"/>
                </a:solidFill>
                <a:effectLst/>
                <a:latin typeface="Roboto" panose="02000000000000000000" pitchFamily="2" charset="0"/>
              </a:rPr>
              <a:t>, where the input argument </a:t>
            </a:r>
            <a:r>
              <a:rPr lang="en-CA" dirty="0"/>
              <a:t>steps</a:t>
            </a:r>
            <a:r>
              <a:rPr lang="en-CA" b="0" i="0" u="none" strike="noStrike" dirty="0">
                <a:solidFill>
                  <a:srgbClr val="212121"/>
                </a:solidFill>
                <a:effectLst/>
                <a:latin typeface="Roboto" panose="02000000000000000000" pitchFamily="2" charset="0"/>
              </a:rPr>
              <a:t> is a list of transforms and models to be chained, in the order with which they need to be called. Each step is described by a tuple </a:t>
            </a:r>
            <a:r>
              <a:rPr lang="en-CA" dirty="0"/>
              <a:t>(name, model)</a:t>
            </a:r>
            <a:r>
              <a:rPr lang="en-CA" b="0" i="0" u="none" strike="noStrike" dirty="0">
                <a:solidFill>
                  <a:srgbClr val="212121"/>
                </a:solidFill>
                <a:effectLst/>
                <a:latin typeface="Roboto" panose="02000000000000000000" pitchFamily="2" charset="0"/>
              </a:rPr>
              <a:t>, where </a:t>
            </a:r>
            <a:r>
              <a:rPr lang="en-CA" dirty="0"/>
              <a:t>name</a:t>
            </a:r>
            <a:r>
              <a:rPr lang="en-CA" b="0" i="0" u="none" strike="noStrike" dirty="0">
                <a:solidFill>
                  <a:srgbClr val="212121"/>
                </a:solidFill>
                <a:effectLst/>
                <a:latin typeface="Roboto" panose="02000000000000000000" pitchFamily="2" charset="0"/>
              </a:rPr>
              <a:t> is a string chosen by the user and </a:t>
            </a:r>
            <a:r>
              <a:rPr lang="en-CA" dirty="0"/>
              <a:t>model</a:t>
            </a:r>
            <a:r>
              <a:rPr lang="en-CA" b="0" i="0" u="none" strike="noStrike" dirty="0">
                <a:solidFill>
                  <a:srgbClr val="212121"/>
                </a:solidFill>
                <a:effectLst/>
                <a:latin typeface="Roboto" panose="02000000000000000000" pitchFamily="2" charset="0"/>
              </a:rPr>
              <a:t> is a </a:t>
            </a:r>
            <a:r>
              <a:rPr lang="en-CA" dirty="0" err="1"/>
              <a:t>sklearn</a:t>
            </a:r>
            <a:r>
              <a:rPr lang="en-CA" b="0" i="0" u="none" strike="noStrike" dirty="0">
                <a:solidFill>
                  <a:srgbClr val="212121"/>
                </a:solidFill>
                <a:effectLst/>
                <a:latin typeface="Roboto" panose="02000000000000000000" pitchFamily="2" charset="0"/>
              </a:rPr>
              <a:t> object.</a:t>
            </a:r>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41</a:t>
            </a:fld>
            <a:endParaRPr lang="en-CA"/>
          </a:p>
        </p:txBody>
      </p:sp>
    </p:spTree>
    <p:extLst>
      <p:ext uri="{BB962C8B-B14F-4D97-AF65-F5344CB8AC3E}">
        <p14:creationId xmlns:p14="http://schemas.microsoft.com/office/powerpoint/2010/main" val="4047845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we stratify our test set, it is not guaranteed that it is representative and the performance may vary every time we create a different split. More robust way is to perform cross-validation, where we split the data into  𝑘  groups (folds), and each fold will be used to measure performance exactly once, while remaining data are used to fit the model. Average performance over the  𝑘  folds will be much more robust. If there are no hyperparameters to tune, cross-validation can be used directly to measure the performance of the model.</a:t>
            </a:r>
          </a:p>
        </p:txBody>
      </p:sp>
      <p:sp>
        <p:nvSpPr>
          <p:cNvPr id="4" name="Slide Number Placeholder 3"/>
          <p:cNvSpPr>
            <a:spLocks noGrp="1"/>
          </p:cNvSpPr>
          <p:nvPr>
            <p:ph type="sldNum" sz="quarter" idx="5"/>
          </p:nvPr>
        </p:nvSpPr>
        <p:spPr/>
        <p:txBody>
          <a:bodyPr/>
          <a:lstStyle/>
          <a:p>
            <a:fld id="{0E342F37-C5FA-42E8-87EF-3293A2CB562D}" type="slidenum">
              <a:rPr lang="en-CA" smtClean="0"/>
              <a:t>44</a:t>
            </a:fld>
            <a:endParaRPr lang="en-CA"/>
          </a:p>
        </p:txBody>
      </p:sp>
    </p:spTree>
    <p:extLst>
      <p:ext uri="{BB962C8B-B14F-4D97-AF65-F5344CB8AC3E}">
        <p14:creationId xmlns:p14="http://schemas.microsoft.com/office/powerpoint/2010/main" val="3278442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42F37-C5FA-42E8-87EF-3293A2CB562D}"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7502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46</a:t>
            </a:fld>
            <a:endParaRPr lang="en-CA"/>
          </a:p>
        </p:txBody>
      </p:sp>
    </p:spTree>
    <p:extLst>
      <p:ext uri="{BB962C8B-B14F-4D97-AF65-F5344CB8AC3E}">
        <p14:creationId xmlns:p14="http://schemas.microsoft.com/office/powerpoint/2010/main" val="1065241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spc="-105" dirty="0">
                <a:latin typeface="Arial"/>
                <a:cs typeface="Arial"/>
              </a:rPr>
              <a:t>We</a:t>
            </a:r>
            <a:r>
              <a:rPr lang="en-CA" sz="1200" spc="-40" dirty="0">
                <a:latin typeface="Arial"/>
                <a:cs typeface="Arial"/>
              </a:rPr>
              <a:t> </a:t>
            </a:r>
            <a:r>
              <a:rPr lang="en-CA" sz="1200" dirty="0">
                <a:latin typeface="Arial"/>
                <a:cs typeface="Arial"/>
              </a:rPr>
              <a:t>will</a:t>
            </a:r>
            <a:r>
              <a:rPr lang="en-CA" sz="1200" spc="-35" dirty="0">
                <a:latin typeface="Arial"/>
                <a:cs typeface="Arial"/>
              </a:rPr>
              <a:t> </a:t>
            </a:r>
            <a:r>
              <a:rPr lang="en-CA" sz="1200" spc="-25" dirty="0">
                <a:latin typeface="Arial"/>
                <a:cs typeface="Arial"/>
              </a:rPr>
              <a:t>start</a:t>
            </a:r>
            <a:r>
              <a:rPr lang="en-CA" sz="1200" spc="-50" dirty="0">
                <a:latin typeface="Arial"/>
                <a:cs typeface="Arial"/>
              </a:rPr>
              <a:t> </a:t>
            </a:r>
            <a:r>
              <a:rPr lang="en-CA" sz="1200" dirty="0">
                <a:latin typeface="Arial"/>
                <a:cs typeface="Arial"/>
              </a:rPr>
              <a:t>with</a:t>
            </a:r>
            <a:r>
              <a:rPr lang="en-CA" sz="1200" spc="-30" dirty="0">
                <a:latin typeface="Arial"/>
                <a:cs typeface="Arial"/>
              </a:rPr>
              <a:t> </a:t>
            </a:r>
            <a:r>
              <a:rPr lang="en-CA" sz="1200" spc="-45" dirty="0">
                <a:latin typeface="Arial"/>
                <a:cs typeface="Arial"/>
              </a:rPr>
              <a:t>mathematical</a:t>
            </a:r>
            <a:r>
              <a:rPr lang="en-CA" sz="1200" spc="-60" dirty="0">
                <a:latin typeface="Arial"/>
                <a:cs typeface="Arial"/>
              </a:rPr>
              <a:t> </a:t>
            </a:r>
            <a:r>
              <a:rPr lang="en-CA" sz="1200" spc="-25" dirty="0">
                <a:latin typeface="Arial"/>
                <a:cs typeface="Arial"/>
              </a:rPr>
              <a:t>formulation</a:t>
            </a:r>
            <a:r>
              <a:rPr lang="en-CA" sz="1200" spc="-70" dirty="0">
                <a:latin typeface="Arial"/>
                <a:cs typeface="Arial"/>
              </a:rPr>
              <a:t> </a:t>
            </a:r>
            <a:r>
              <a:rPr lang="en-CA" sz="1200" spc="-65" dirty="0">
                <a:latin typeface="Arial"/>
                <a:cs typeface="Arial"/>
              </a:rPr>
              <a:t>and</a:t>
            </a:r>
            <a:r>
              <a:rPr lang="en-CA" sz="1200" spc="-55" dirty="0">
                <a:latin typeface="Arial"/>
                <a:cs typeface="Arial"/>
              </a:rPr>
              <a:t> </a:t>
            </a:r>
            <a:r>
              <a:rPr lang="en-CA" sz="1200" spc="-10" dirty="0">
                <a:latin typeface="Arial"/>
                <a:cs typeface="Arial"/>
              </a:rPr>
              <a:t>fitting</a:t>
            </a:r>
            <a:r>
              <a:rPr lang="en-CA" sz="1200" spc="-75" dirty="0">
                <a:latin typeface="Arial"/>
                <a:cs typeface="Arial"/>
              </a:rPr>
              <a:t> </a:t>
            </a:r>
            <a:r>
              <a:rPr lang="en-CA" sz="1200" dirty="0">
                <a:latin typeface="Arial"/>
                <a:cs typeface="Arial"/>
              </a:rPr>
              <a:t>of</a:t>
            </a:r>
            <a:r>
              <a:rPr lang="en-CA" sz="1200" spc="-40" dirty="0">
                <a:latin typeface="Arial"/>
                <a:cs typeface="Arial"/>
              </a:rPr>
              <a:t> </a:t>
            </a:r>
            <a:r>
              <a:rPr lang="en-CA" sz="1200" spc="-20" dirty="0">
                <a:latin typeface="Arial"/>
                <a:cs typeface="Arial"/>
              </a:rPr>
              <a:t>the</a:t>
            </a:r>
            <a:r>
              <a:rPr lang="en-CA" sz="1200" spc="-60" dirty="0">
                <a:latin typeface="Arial"/>
                <a:cs typeface="Arial"/>
              </a:rPr>
              <a:t> </a:t>
            </a:r>
            <a:r>
              <a:rPr lang="en-CA" sz="1200" spc="-30" dirty="0">
                <a:latin typeface="Arial"/>
                <a:cs typeface="Arial"/>
              </a:rPr>
              <a:t>linear</a:t>
            </a:r>
            <a:r>
              <a:rPr lang="en-CA" sz="1200" spc="-15" dirty="0">
                <a:latin typeface="Arial"/>
                <a:cs typeface="Arial"/>
              </a:rPr>
              <a:t> </a:t>
            </a:r>
            <a:r>
              <a:rPr lang="en-CA" sz="1200" spc="-35" dirty="0">
                <a:latin typeface="Arial"/>
                <a:cs typeface="Arial"/>
              </a:rPr>
              <a:t>regression </a:t>
            </a:r>
            <a:r>
              <a:rPr lang="en-CA" sz="1200" spc="-10" dirty="0">
                <a:latin typeface="Arial"/>
                <a:cs typeface="Arial"/>
              </a:rPr>
              <a:t>model.</a:t>
            </a:r>
            <a:endParaRPr lang="en-CA" sz="1200" dirty="0">
              <a:latin typeface="Arial"/>
              <a:cs typeface="Arial"/>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42F37-C5FA-42E8-87EF-3293A2CB562D}"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1118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u="none" strike="noStrike" dirty="0">
                <a:solidFill>
                  <a:srgbClr val="000000"/>
                </a:solidFill>
                <a:effectLst/>
                <a:latin typeface="Courier New" panose="02070309020205020404" pitchFamily="49" charset="0"/>
              </a:rPr>
              <a:t>One classic example that's super useful for understanding regression and it is usually used to teach is house pricing. In this context, the </a:t>
            </a:r>
            <a:r>
              <a:rPr lang="en-CA" b="1" i="0" u="none" strike="noStrike" dirty="0">
                <a:solidFill>
                  <a:srgbClr val="000000"/>
                </a:solidFill>
                <a:effectLst/>
                <a:latin typeface="Courier New" panose="02070309020205020404" pitchFamily="49" charset="0"/>
              </a:rPr>
              <a:t>**"intelligence" we're seeking to derive is the potential value of a house that's not currently on the market.**</a:t>
            </a:r>
            <a:r>
              <a:rPr lang="en-CA" b="0" i="0" u="none" strike="noStrike" dirty="0">
                <a:solidFill>
                  <a:srgbClr val="000000"/>
                </a:solidFill>
                <a:effectLst/>
                <a:latin typeface="Courier New" panose="02070309020205020404" pitchFamily="49" charset="0"/>
              </a:rPr>
              <a:t> Our goal is to estimate this unknown value using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i="0" u="none" strike="noStrike" dirty="0">
                <a:solidFill>
                  <a:srgbClr val="000000"/>
                </a:solidFill>
                <a:effectLst/>
                <a:latin typeface="Courier New" panose="02070309020205020404" pitchFamily="49" charset="0"/>
              </a:rPr>
              <a:t>**sale prices as a basis to infer the potential value of our target house**</a:t>
            </a:r>
            <a:r>
              <a:rPr lang="en-CA" b="0" i="0" u="none" strike="noStrike" dirty="0">
                <a:solidFill>
                  <a:srgbClr val="000000"/>
                </a:solidFill>
                <a:effectLst/>
                <a:latin typeface="Courier New" panose="02070309020205020404" pitchFamily="49" charset="0"/>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u="none" strike="noStrike" dirty="0">
                <a:solidFill>
                  <a:srgbClr val="000000"/>
                </a:solidFill>
                <a:effectLst/>
                <a:latin typeface="Courier New" panose="02070309020205020404" pitchFamily="49" charset="0"/>
              </a:rPr>
              <a:t>Look at various characteristics of these houses, such as the number of bedrooms, bathrooms, and the total square footage, among other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u="none" strike="noStrike" dirty="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i="0" u="none" strike="noStrike" dirty="0">
                <a:solidFill>
                  <a:srgbClr val="000000"/>
                </a:solidFill>
                <a:effectLst/>
                <a:latin typeface="Courier New" panose="02070309020205020404" pitchFamily="49" charset="0"/>
              </a:rPr>
              <a:t>Our machine learning strategy will be to establish a relationship between these house features and their sale prices.</a:t>
            </a:r>
            <a:endParaRPr lang="en-CA" b="0" i="0" u="none" strike="noStrike" dirty="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u="none" strike="noStrike" dirty="0">
              <a:solidFill>
                <a:srgbClr val="000000"/>
              </a:solidFill>
              <a:effectLst/>
              <a:latin typeface="Courier New" panose="02070309020205020404" pitchFamily="49" charset="0"/>
            </a:endParaRP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5</a:t>
            </a:fld>
            <a:endParaRPr lang="en-CA"/>
          </a:p>
        </p:txBody>
      </p:sp>
    </p:spTree>
    <p:extLst>
      <p:ext uri="{BB962C8B-B14F-4D97-AF65-F5344CB8AC3E}">
        <p14:creationId xmlns:p14="http://schemas.microsoft.com/office/powerpoint/2010/main" val="1546583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u="none" strike="noStrike" dirty="0">
                <a:solidFill>
                  <a:srgbClr val="212121"/>
                </a:solidFill>
                <a:effectLst/>
                <a:latin typeface="Roboto" panose="02000000000000000000" pitchFamily="2" charset="0"/>
              </a:rPr>
              <a:t>The image on the right is an example of a </a:t>
            </a:r>
            <a:r>
              <a:rPr lang="en-CA" b="1" i="0" u="none" strike="noStrike" dirty="0">
                <a:solidFill>
                  <a:srgbClr val="212121"/>
                </a:solidFill>
                <a:effectLst/>
                <a:latin typeface="Roboto" panose="02000000000000000000" pitchFamily="2" charset="0"/>
              </a:rPr>
              <a:t>scan</a:t>
            </a:r>
            <a:r>
              <a:rPr lang="en-CA" b="0" i="0" u="none" strike="noStrike" dirty="0">
                <a:solidFill>
                  <a:srgbClr val="212121"/>
                </a:solidFill>
                <a:effectLst/>
                <a:latin typeface="Roboto" panose="02000000000000000000" pitchFamily="2" charset="0"/>
              </a:rPr>
              <a:t> that could be used to estimate brain volumes; however </a:t>
            </a:r>
            <a:r>
              <a:rPr lang="en-CA" b="1" i="0" u="none" strike="noStrike" dirty="0">
                <a:solidFill>
                  <a:srgbClr val="212121"/>
                </a:solidFill>
                <a:effectLst/>
                <a:latin typeface="Roboto" panose="02000000000000000000" pitchFamily="2" charset="0"/>
              </a:rPr>
              <a:t>the data we'll be using has the brain volumes already computed.</a:t>
            </a:r>
            <a:endParaRPr lang="en-CA" b="0" i="0" u="none" strike="noStrike" dirty="0">
              <a:solidFill>
                <a:srgbClr val="212121"/>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7</a:t>
            </a:fld>
            <a:endParaRPr lang="en-CA"/>
          </a:p>
        </p:txBody>
      </p:sp>
    </p:spTree>
    <p:extLst>
      <p:ext uri="{BB962C8B-B14F-4D97-AF65-F5344CB8AC3E}">
        <p14:creationId xmlns:p14="http://schemas.microsoft.com/office/powerpoint/2010/main" val="350139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u="none" strike="noStrike" dirty="0">
                <a:solidFill>
                  <a:srgbClr val="212121"/>
                </a:solidFill>
                <a:effectLst/>
                <a:latin typeface="Roboto" panose="02000000000000000000" pitchFamily="2" charset="0"/>
              </a:rPr>
              <a:t>First we will </a:t>
            </a:r>
            <a:r>
              <a:rPr lang="en-CA" b="1" i="0" u="none" strike="noStrike" dirty="0">
                <a:solidFill>
                  <a:srgbClr val="212121"/>
                </a:solidFill>
                <a:effectLst/>
                <a:latin typeface="Roboto" panose="02000000000000000000" pitchFamily="2" charset="0"/>
              </a:rPr>
              <a:t>import the data file using the pandas package</a:t>
            </a:r>
            <a:r>
              <a:rPr lang="en-CA" b="0" i="0" u="none" strike="noStrike" dirty="0">
                <a:solidFill>
                  <a:srgbClr val="212121"/>
                </a:solidFill>
                <a:effectLst/>
                <a:latin typeface="Roboto" panose="02000000000000000000" pitchFamily="2" charset="0"/>
              </a:rPr>
              <a:t> and check its content.</a:t>
            </a:r>
            <a:endParaRPr lang="en-US" dirty="0"/>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10</a:t>
            </a:fld>
            <a:endParaRPr lang="en-CA"/>
          </a:p>
        </p:txBody>
      </p:sp>
    </p:spTree>
    <p:extLst>
      <p:ext uri="{BB962C8B-B14F-4D97-AF65-F5344CB8AC3E}">
        <p14:creationId xmlns:p14="http://schemas.microsoft.com/office/powerpoint/2010/main" val="1546675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latin typeface="Georgia"/>
              </a:rPr>
              <a:t>Tip: </a:t>
            </a:r>
            <a:r>
              <a:rPr lang="en-CA" sz="1200" dirty="0">
                <a:latin typeface="Georgia"/>
              </a:rPr>
              <a:t>It is a very good practice to create a </a:t>
            </a:r>
            <a:r>
              <a:rPr lang="en-CA" sz="1200" b="1" dirty="0">
                <a:latin typeface="Georgia"/>
              </a:rPr>
              <a:t>data dictionary that describes the structure of your data</a:t>
            </a:r>
            <a:r>
              <a:rPr lang="en-CA" sz="1200" dirty="0">
                <a:latin typeface="Georgia"/>
              </a:rPr>
              <a:t>. The data dictionary will have </a:t>
            </a:r>
            <a:r>
              <a:rPr lang="en-CA" sz="1200" b="1" dirty="0">
                <a:latin typeface="Georgia"/>
              </a:rPr>
              <a:t>text about each column</a:t>
            </a:r>
            <a:r>
              <a:rPr lang="en-CA" sz="1200" dirty="0">
                <a:latin typeface="Georgia"/>
              </a:rPr>
              <a:t>. It is useful to include info such as units and acceptable values when possible.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11</a:t>
            </a:fld>
            <a:endParaRPr lang="en-CA"/>
          </a:p>
        </p:txBody>
      </p:sp>
    </p:spTree>
    <p:extLst>
      <p:ext uri="{BB962C8B-B14F-4D97-AF65-F5344CB8AC3E}">
        <p14:creationId xmlns:p14="http://schemas.microsoft.com/office/powerpoint/2010/main" val="1669711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u="none" strike="noStrike" dirty="0">
                <a:solidFill>
                  <a:srgbClr val="212121"/>
                </a:solidFill>
                <a:effectLst/>
                <a:latin typeface="Roboto" panose="02000000000000000000" pitchFamily="2" charset="0"/>
              </a:rPr>
              <a:t>Note that in the example </a:t>
            </a:r>
            <a:r>
              <a:rPr lang="en-CA" b="1" i="0" u="none" strike="noStrike" dirty="0">
                <a:solidFill>
                  <a:srgbClr val="212121"/>
                </a:solidFill>
                <a:effectLst/>
                <a:latin typeface="Roboto" panose="02000000000000000000" pitchFamily="2" charset="0"/>
              </a:rPr>
              <a:t>our feature matrix for each data sample is only dimension N x </a:t>
            </a:r>
            <a:r>
              <a:rPr lang="en-CA" b="0" i="0" u="none" strike="noStrike" dirty="0">
                <a:solidFill>
                  <a:srgbClr val="212121"/>
                </a:solidFill>
                <a:effectLst/>
                <a:latin typeface="Roboto" panose="02000000000000000000" pitchFamily="2" charset="0"/>
              </a:rPr>
              <a:t>1 since </a:t>
            </a:r>
            <a:r>
              <a:rPr lang="en-CA" b="1" i="0" u="none" strike="noStrike" dirty="0">
                <a:solidFill>
                  <a:srgbClr val="212121"/>
                </a:solidFill>
                <a:effectLst/>
                <a:latin typeface="Roboto" panose="02000000000000000000" pitchFamily="2" charset="0"/>
              </a:rPr>
              <a:t>we have only a single featu</a:t>
            </a:r>
            <a:r>
              <a:rPr lang="en-CA" b="0" i="0" u="none" strike="noStrike" dirty="0">
                <a:solidFill>
                  <a:srgbClr val="212121"/>
                </a:solidFill>
                <a:effectLst/>
                <a:latin typeface="Roboto" panose="02000000000000000000" pitchFamily="2" charset="0"/>
              </a:rPr>
              <a:t>re. But generally, there will be multiple features for each sample.</a:t>
            </a:r>
          </a:p>
          <a:p>
            <a:pPr algn="l"/>
            <a:endParaRPr lang="en-CA" b="0" i="0" u="none" strike="noStrike" dirty="0">
              <a:solidFill>
                <a:srgbClr val="212121"/>
              </a:solidFill>
              <a:effectLst/>
              <a:latin typeface="Roboto" panose="02000000000000000000" pitchFamily="2" charset="0"/>
            </a:endParaRPr>
          </a:p>
          <a:p>
            <a:pPr algn="l"/>
            <a:r>
              <a:rPr lang="en-CA" b="0" i="0" u="none" strike="noStrike" dirty="0">
                <a:solidFill>
                  <a:srgbClr val="212121"/>
                </a:solidFill>
                <a:effectLst/>
                <a:latin typeface="Roboto" panose="02000000000000000000" pitchFamily="2" charset="0"/>
              </a:rPr>
              <a:t>We've s</a:t>
            </a:r>
            <a:r>
              <a:rPr lang="en-CA" b="1" i="0" u="none" strike="noStrike" dirty="0">
                <a:solidFill>
                  <a:srgbClr val="212121"/>
                </a:solidFill>
                <a:effectLst/>
                <a:latin typeface="Roboto" panose="02000000000000000000" pitchFamily="2" charset="0"/>
              </a:rPr>
              <a:t>elected brain volume as the target </a:t>
            </a:r>
            <a:r>
              <a:rPr lang="en-CA" b="0" i="0" u="none" strike="noStrike" dirty="0">
                <a:solidFill>
                  <a:srgbClr val="212121"/>
                </a:solidFill>
                <a:effectLst/>
                <a:latin typeface="Roboto" panose="02000000000000000000" pitchFamily="2" charset="0"/>
              </a:rPr>
              <a:t>that we'll build our model to predict, </a:t>
            </a:r>
          </a:p>
          <a:p>
            <a:pPr algn="l"/>
            <a:endParaRPr lang="en-CA" b="0" i="0" u="none" strike="noStrike" dirty="0">
              <a:solidFill>
                <a:srgbClr val="212121"/>
              </a:solidFill>
              <a:effectLst/>
              <a:latin typeface="Roboto" panose="02000000000000000000" pitchFamily="2" charset="0"/>
            </a:endParaRPr>
          </a:p>
          <a:p>
            <a:pPr algn="l"/>
            <a:r>
              <a:rPr lang="en-CA" b="0" i="0" u="none" strike="noStrike" dirty="0">
                <a:solidFill>
                  <a:srgbClr val="212121"/>
                </a:solidFill>
                <a:effectLst/>
                <a:latin typeface="Roboto" panose="02000000000000000000" pitchFamily="2" charset="0"/>
              </a:rPr>
              <a:t>but </a:t>
            </a:r>
            <a:r>
              <a:rPr lang="en-CA" b="1" i="0" u="none" strike="noStrike" dirty="0">
                <a:solidFill>
                  <a:srgbClr val="212121"/>
                </a:solidFill>
                <a:effectLst/>
                <a:latin typeface="Roboto" panose="02000000000000000000" pitchFamily="2" charset="0"/>
              </a:rPr>
              <a:t>we could have done the reverse </a:t>
            </a:r>
            <a:r>
              <a:rPr lang="en-CA" b="0" i="0" u="none" strike="noStrike" dirty="0">
                <a:solidFill>
                  <a:srgbClr val="212121"/>
                </a:solidFill>
                <a:effectLst/>
                <a:latin typeface="Roboto" panose="02000000000000000000" pitchFamily="2" charset="0"/>
              </a:rPr>
              <a:t>and built a model </a:t>
            </a:r>
            <a:r>
              <a:rPr lang="en-CA" b="1" i="0" u="none" strike="noStrike" dirty="0">
                <a:solidFill>
                  <a:srgbClr val="212121"/>
                </a:solidFill>
                <a:effectLst/>
                <a:latin typeface="Roboto" panose="02000000000000000000" pitchFamily="2" charset="0"/>
              </a:rPr>
              <a:t>to predict GA from brain volume.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12</a:t>
            </a:fld>
            <a:endParaRPr lang="en-CA"/>
          </a:p>
        </p:txBody>
      </p:sp>
    </p:spTree>
    <p:extLst>
      <p:ext uri="{BB962C8B-B14F-4D97-AF65-F5344CB8AC3E}">
        <p14:creationId xmlns:p14="http://schemas.microsoft.com/office/powerpoint/2010/main" val="2522791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13</a:t>
            </a:fld>
            <a:endParaRPr lang="en-CA"/>
          </a:p>
        </p:txBody>
      </p:sp>
    </p:spTree>
    <p:extLst>
      <p:ext uri="{BB962C8B-B14F-4D97-AF65-F5344CB8AC3E}">
        <p14:creationId xmlns:p14="http://schemas.microsoft.com/office/powerpoint/2010/main" val="1873378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6" name="Straight Connector 5"/>
          <p:cNvCxnSpPr/>
          <p:nvPr userDrawn="1"/>
        </p:nvCxnSpPr>
        <p:spPr>
          <a:xfrm>
            <a:off x="0" y="914400"/>
            <a:ext cx="12192000" cy="0"/>
          </a:xfrm>
          <a:prstGeom prst="line">
            <a:avLst/>
          </a:prstGeom>
          <a:ln w="19050" cmpd="sng">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126CF8-9CEA-6595-0B62-0A26B6B307E8}"/>
              </a:ext>
            </a:extLst>
          </p:cNvPr>
          <p:cNvSpPr txBox="1"/>
          <p:nvPr userDrawn="1"/>
        </p:nvSpPr>
        <p:spPr>
          <a:xfrm>
            <a:off x="914400" y="1447800"/>
            <a:ext cx="10210800" cy="461665"/>
          </a:xfrm>
          <a:prstGeom prst="rect">
            <a:avLst/>
          </a:prstGeom>
          <a:noFill/>
        </p:spPr>
        <p:txBody>
          <a:bodyPr wrap="square" rtlCol="0">
            <a:spAutoFit/>
          </a:bodyPr>
          <a:lstStyle/>
          <a:p>
            <a:r>
              <a:rPr lang="en-US" sz="2400" dirty="0" err="1"/>
              <a:t>Asdk;asjd</a:t>
            </a:r>
            <a:endParaRPr lang="en-US" sz="24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a:prstGeom prst="rect">
            <a:avLst/>
          </a:prstGeom>
          <a:ln>
            <a:noFill/>
          </a:ln>
        </p:spPr>
        <p:txBody>
          <a:bodyPr>
            <a:normAutofit/>
          </a:bodyPr>
          <a:lstStyle>
            <a:lvl1pPr algn="ctr">
              <a:defRPr sz="400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20200" y="6356351"/>
            <a:ext cx="2844800" cy="365125"/>
          </a:xfrm>
        </p:spPr>
        <p:txBody>
          <a:bodyPr/>
          <a:lstStyle>
            <a:lvl1pPr>
              <a:defRPr>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dirty="0"/>
          </a:p>
        </p:txBody>
      </p:sp>
      <p:cxnSp>
        <p:nvCxnSpPr>
          <p:cNvPr id="7" name="Straight Connector 6"/>
          <p:cNvCxnSpPr/>
          <p:nvPr userDrawn="1"/>
        </p:nvCxnSpPr>
        <p:spPr>
          <a:xfrm>
            <a:off x="0" y="914400"/>
            <a:ext cx="12192000" cy="0"/>
          </a:xfrm>
          <a:prstGeom prst="line">
            <a:avLst/>
          </a:prstGeom>
          <a:ln w="19050" cmpd="sng">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234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17441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1D8BD707-D9CF-40AE-B4C6-C98DA3205C09}" type="datetimeFigureOut">
              <a:rPr lang="en-US" smtClean="0"/>
              <a:pPr/>
              <a:t>10/3/23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a:p>
        </p:txBody>
      </p:sp>
      <p:sp>
        <p:nvSpPr>
          <p:cNvPr id="7" name="Title Placeholder 6">
            <a:extLst>
              <a:ext uri="{FF2B5EF4-FFF2-40B4-BE49-F238E27FC236}">
                <a16:creationId xmlns:a16="http://schemas.microsoft.com/office/drawing/2014/main" id="{96CC8DDB-DFE0-84A9-3333-A1B06C455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650" r:id="rId1"/>
    <p:sldLayoutId id="2147483655" r:id="rId2"/>
    <p:sldLayoutId id="2147483696" r:id="rId3"/>
  </p:sldLayoutIdLst>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1D8BD707-D9CF-40AE-B4C6-C98DA3205C09}" type="datetimeFigureOut">
              <a:rPr lang="en-US" smtClean="0">
                <a:solidFill>
                  <a:prstClr val="black">
                    <a:tint val="75000"/>
                  </a:prstClr>
                </a:solidFill>
              </a:rPr>
              <a:pPr/>
              <a:t>10/3/23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9262117"/>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spcBef>
          <a:spcPct val="20000"/>
        </a:spcBef>
        <a:buFont typeface="Arial" pitchFamily="34" charset="0"/>
        <a:buNone/>
        <a:defRPr sz="2400" kern="1200">
          <a:solidFill>
            <a:schemeClr val="tx1"/>
          </a:solidFill>
          <a:latin typeface="+mn-lt"/>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2.jp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3.xml"/><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sv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xsTmUtwUg9Q"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5" Type="http://schemas.openxmlformats.org/officeDocument/2006/relationships/image" Target="../media/image35.sv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47800"/>
            <a:ext cx="12192000" cy="1470025"/>
          </a:xfrm>
        </p:spPr>
        <p:txBody>
          <a:bodyPr>
            <a:noAutofit/>
          </a:bodyPr>
          <a:lstStyle/>
          <a:p>
            <a:pPr eaLnBrk="0" hangingPunct="0">
              <a:spcBef>
                <a:spcPct val="20000"/>
              </a:spcBef>
            </a:pPr>
            <a:r>
              <a:rPr lang="en-CA" sz="6000" dirty="0">
                <a:effectLst>
                  <a:outerShdw blurRad="38100" dist="38100" dir="2700000" algn="tl">
                    <a:srgbClr val="000000">
                      <a:alpha val="43137"/>
                    </a:srgbClr>
                  </a:outerShdw>
                </a:effectLst>
              </a:rPr>
              <a:t>Machine Learning for Biomedical Engineering Applications</a:t>
            </a:r>
            <a:br>
              <a:rPr lang="en-US" sz="6000" dirty="0">
                <a:effectLst>
                  <a:outerShdw blurRad="38100" dist="38100" dir="2700000" algn="tl">
                    <a:srgbClr val="000000">
                      <a:alpha val="43137"/>
                    </a:srgbClr>
                  </a:outerShdw>
                </a:effectLst>
              </a:rPr>
            </a:br>
            <a:endParaRPr lang="en-CA" sz="2800" dirty="0">
              <a:ea typeface="+mn-ea"/>
            </a:endParaRPr>
          </a:p>
        </p:txBody>
      </p:sp>
      <p:sp>
        <p:nvSpPr>
          <p:cNvPr id="3" name="Subtitle 2"/>
          <p:cNvSpPr>
            <a:spLocks noGrp="1"/>
          </p:cNvSpPr>
          <p:nvPr>
            <p:ph type="subTitle" idx="1"/>
          </p:nvPr>
        </p:nvSpPr>
        <p:spPr>
          <a:xfrm>
            <a:off x="2895600" y="4419600"/>
            <a:ext cx="6400800" cy="1143000"/>
          </a:xfrm>
        </p:spPr>
        <p:txBody>
          <a:bodyPr>
            <a:noAutofit/>
          </a:bodyPr>
          <a:lstStyle/>
          <a:p>
            <a:pPr eaLnBrk="0" hangingPunct="0"/>
            <a:r>
              <a:rPr lang="en-US" sz="2400" dirty="0">
                <a:solidFill>
                  <a:schemeClr val="tx1"/>
                </a:solidFill>
                <a:effectLst>
                  <a:outerShdw blurRad="38100" dist="38100" dir="2700000" algn="tl">
                    <a:srgbClr val="000000">
                      <a:alpha val="43137"/>
                    </a:srgbClr>
                  </a:outerShdw>
                </a:effectLst>
              </a:rPr>
              <a:t>Maral Aminpour, </a:t>
            </a:r>
            <a:r>
              <a:rPr lang="en-US" sz="2400" dirty="0" err="1">
                <a:solidFill>
                  <a:schemeClr val="tx1"/>
                </a:solidFill>
                <a:effectLst>
                  <a:outerShdw blurRad="38100" dist="38100" dir="2700000" algn="tl">
                    <a:srgbClr val="000000">
                      <a:alpha val="43137"/>
                    </a:srgbClr>
                  </a:outerShdw>
                </a:effectLst>
              </a:rPr>
              <a:t>Ph.D.</a:t>
            </a:r>
            <a:r>
              <a:rPr lang="en-US" sz="2400" dirty="0" err="1">
                <a:solidFill>
                  <a:schemeClr val="tx1"/>
                </a:solidFill>
              </a:rPr>
              <a:t>Professor</a:t>
            </a:r>
            <a:br>
              <a:rPr lang="en-US" sz="2400" dirty="0">
                <a:solidFill>
                  <a:schemeClr val="tx1"/>
                </a:solidFill>
              </a:rPr>
            </a:br>
            <a:r>
              <a:rPr lang="en-US" sz="2400" dirty="0">
                <a:solidFill>
                  <a:schemeClr val="tx1"/>
                </a:solidFill>
              </a:rPr>
              <a:t>Department of Biomedical Engineering</a:t>
            </a:r>
          </a:p>
        </p:txBody>
      </p:sp>
      <p:cxnSp>
        <p:nvCxnSpPr>
          <p:cNvPr id="6" name="Straight Connector 5"/>
          <p:cNvCxnSpPr/>
          <p:nvPr/>
        </p:nvCxnSpPr>
        <p:spPr>
          <a:xfrm flipV="1">
            <a:off x="1981200" y="3200400"/>
            <a:ext cx="8229600" cy="0"/>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6000" y="5943600"/>
            <a:ext cx="2700000" cy="738000"/>
          </a:xfrm>
          <a:prstGeom prst="rect">
            <a:avLst/>
          </a:prstGeom>
        </p:spPr>
      </p:pic>
      <p:sp>
        <p:nvSpPr>
          <p:cNvPr id="4" name="Subtitle 2">
            <a:extLst>
              <a:ext uri="{FF2B5EF4-FFF2-40B4-BE49-F238E27FC236}">
                <a16:creationId xmlns:a16="http://schemas.microsoft.com/office/drawing/2014/main" id="{854C2F48-E81B-BFFA-1066-127A701EF29C}"/>
              </a:ext>
            </a:extLst>
          </p:cNvPr>
          <p:cNvSpPr txBox="1">
            <a:spLocks/>
          </p:cNvSpPr>
          <p:nvPr/>
        </p:nvSpPr>
        <p:spPr>
          <a:xfrm>
            <a:off x="2895600" y="3482976"/>
            <a:ext cx="6400800" cy="1143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eaLnBrk="0" hangingPunct="0"/>
            <a:r>
              <a:rPr lang="en-US" sz="2400" dirty="0">
                <a:solidFill>
                  <a:schemeClr val="tx1"/>
                </a:solidFill>
                <a:effectLst>
                  <a:outerShdw blurRad="38100" dist="38100" dir="2700000" algn="tl">
                    <a:srgbClr val="000000">
                      <a:alpha val="43137"/>
                    </a:srgbClr>
                  </a:outerShdw>
                </a:effectLst>
              </a:rPr>
              <a:t>Week 3</a:t>
            </a:r>
            <a:endParaRPr lang="en-US" sz="2400" dirty="0">
              <a:solidFill>
                <a:schemeClr val="tx1"/>
              </a:solidFill>
            </a:endParaRPr>
          </a:p>
        </p:txBody>
      </p:sp>
    </p:spTree>
    <p:extLst>
      <p:ext uri="{BB962C8B-B14F-4D97-AF65-F5344CB8AC3E}">
        <p14:creationId xmlns:p14="http://schemas.microsoft.com/office/powerpoint/2010/main" val="3340363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Load</a:t>
            </a:r>
            <a:r>
              <a:rPr spc="-30" dirty="0"/>
              <a:t> </a:t>
            </a:r>
            <a:r>
              <a:rPr dirty="0"/>
              <a:t>data</a:t>
            </a:r>
            <a:r>
              <a:rPr spc="-35" dirty="0"/>
              <a:t> </a:t>
            </a:r>
            <a:r>
              <a:rPr dirty="0"/>
              <a:t>using</a:t>
            </a:r>
            <a:r>
              <a:rPr spc="-20" dirty="0"/>
              <a:t> </a:t>
            </a:r>
            <a:r>
              <a:rPr spc="-10" dirty="0"/>
              <a:t>Pandas</a:t>
            </a:r>
          </a:p>
        </p:txBody>
      </p:sp>
      <p:sp>
        <p:nvSpPr>
          <p:cNvPr id="3" name="object 3"/>
          <p:cNvSpPr txBox="1"/>
          <p:nvPr/>
        </p:nvSpPr>
        <p:spPr>
          <a:xfrm>
            <a:off x="688340" y="874613"/>
            <a:ext cx="6336665" cy="1466850"/>
          </a:xfrm>
          <a:prstGeom prst="rect">
            <a:avLst/>
          </a:prstGeom>
        </p:spPr>
        <p:txBody>
          <a:bodyPr vert="horz" wrap="square" lIns="0" tIns="58419" rIns="0" bIns="0" rtlCol="0">
            <a:spAutoFit/>
          </a:bodyPr>
          <a:lstStyle/>
          <a:p>
            <a:pPr marL="12700">
              <a:lnSpc>
                <a:spcPct val="100000"/>
              </a:lnSpc>
              <a:spcBef>
                <a:spcPts val="459"/>
              </a:spcBef>
            </a:pPr>
            <a:r>
              <a:rPr sz="2400" b="1" spc="-10" dirty="0">
                <a:latin typeface="Georgia"/>
                <a:cs typeface="Georgia"/>
              </a:rPr>
              <a:t>Pandas</a:t>
            </a:r>
            <a:endParaRPr sz="2400" dirty="0">
              <a:latin typeface="Georgia"/>
              <a:cs typeface="Georgia"/>
            </a:endParaRPr>
          </a:p>
          <a:p>
            <a:pPr marL="355600" indent="-342900">
              <a:lnSpc>
                <a:spcPct val="100000"/>
              </a:lnSpc>
              <a:spcBef>
                <a:spcPts val="300"/>
              </a:spcBef>
              <a:buFont typeface="Arial"/>
              <a:buChar char="•"/>
              <a:tabLst>
                <a:tab pos="354965" algn="l"/>
                <a:tab pos="355600" algn="l"/>
              </a:tabLst>
            </a:pPr>
            <a:r>
              <a:rPr sz="2000" dirty="0">
                <a:latin typeface="Georgia"/>
                <a:cs typeface="Georgia"/>
              </a:rPr>
              <a:t>Extensive</a:t>
            </a:r>
            <a:r>
              <a:rPr sz="2000" spc="-40" dirty="0">
                <a:latin typeface="Georgia"/>
                <a:cs typeface="Georgia"/>
              </a:rPr>
              <a:t> </a:t>
            </a:r>
            <a:r>
              <a:rPr sz="2000" dirty="0">
                <a:latin typeface="Georgia"/>
                <a:cs typeface="Georgia"/>
              </a:rPr>
              <a:t>functionality</a:t>
            </a:r>
            <a:r>
              <a:rPr sz="2000" spc="-35" dirty="0">
                <a:latin typeface="Georgia"/>
                <a:cs typeface="Georgia"/>
              </a:rPr>
              <a:t> </a:t>
            </a:r>
            <a:r>
              <a:rPr sz="2000" dirty="0">
                <a:latin typeface="Georgia"/>
                <a:cs typeface="Georgia"/>
              </a:rPr>
              <a:t>for</a:t>
            </a:r>
            <a:r>
              <a:rPr sz="2000" spc="-10" dirty="0">
                <a:latin typeface="Georgia"/>
                <a:cs typeface="Georgia"/>
              </a:rPr>
              <a:t> </a:t>
            </a:r>
            <a:r>
              <a:rPr sz="2000" dirty="0">
                <a:latin typeface="Georgia"/>
                <a:cs typeface="Georgia"/>
              </a:rPr>
              <a:t>manipulating</a:t>
            </a:r>
            <a:r>
              <a:rPr sz="2000" spc="-30" dirty="0">
                <a:latin typeface="Georgia"/>
                <a:cs typeface="Georgia"/>
              </a:rPr>
              <a:t> </a:t>
            </a:r>
            <a:r>
              <a:rPr sz="2000" dirty="0">
                <a:latin typeface="Georgia"/>
                <a:cs typeface="Georgia"/>
              </a:rPr>
              <a:t>tabular</a:t>
            </a:r>
            <a:r>
              <a:rPr sz="2000" spc="-10" dirty="0">
                <a:latin typeface="Georgia"/>
                <a:cs typeface="Georgia"/>
              </a:rPr>
              <a:t> </a:t>
            </a:r>
            <a:r>
              <a:rPr sz="2000" spc="-20" dirty="0">
                <a:latin typeface="Georgia"/>
                <a:cs typeface="Georgia"/>
              </a:rPr>
              <a:t>data</a:t>
            </a:r>
            <a:endParaRPr sz="2000" dirty="0">
              <a:latin typeface="Georgia"/>
              <a:cs typeface="Georgia"/>
            </a:endParaRPr>
          </a:p>
          <a:p>
            <a:pPr marL="355600" indent="-342900">
              <a:lnSpc>
                <a:spcPct val="100000"/>
              </a:lnSpc>
              <a:spcBef>
                <a:spcPts val="305"/>
              </a:spcBef>
              <a:buFont typeface="Arial"/>
              <a:buChar char="•"/>
              <a:tabLst>
                <a:tab pos="354965" algn="l"/>
                <a:tab pos="355600" algn="l"/>
              </a:tabLst>
            </a:pPr>
            <a:r>
              <a:rPr sz="2000" dirty="0">
                <a:latin typeface="Georgia"/>
                <a:cs typeface="Georgia"/>
              </a:rPr>
              <a:t>Imports</a:t>
            </a:r>
            <a:r>
              <a:rPr sz="2000" spc="-45" dirty="0">
                <a:latin typeface="Georgia"/>
                <a:cs typeface="Georgia"/>
              </a:rPr>
              <a:t> </a:t>
            </a:r>
            <a:r>
              <a:rPr sz="2000" dirty="0">
                <a:latin typeface="Georgia"/>
                <a:cs typeface="Georgia"/>
              </a:rPr>
              <a:t>Excell,</a:t>
            </a:r>
            <a:r>
              <a:rPr sz="2000" spc="-10" dirty="0">
                <a:latin typeface="Georgia"/>
                <a:cs typeface="Georgia"/>
              </a:rPr>
              <a:t> </a:t>
            </a:r>
            <a:r>
              <a:rPr sz="2000" dirty="0">
                <a:latin typeface="Georgia"/>
                <a:cs typeface="Georgia"/>
              </a:rPr>
              <a:t>CSV</a:t>
            </a:r>
            <a:r>
              <a:rPr sz="2000" spc="-15" dirty="0">
                <a:latin typeface="Georgia"/>
                <a:cs typeface="Georgia"/>
              </a:rPr>
              <a:t> </a:t>
            </a:r>
            <a:r>
              <a:rPr sz="2000" dirty="0">
                <a:latin typeface="Georgia"/>
                <a:cs typeface="Georgia"/>
              </a:rPr>
              <a:t>and</a:t>
            </a:r>
            <a:r>
              <a:rPr sz="2000" spc="-10" dirty="0">
                <a:latin typeface="Georgia"/>
                <a:cs typeface="Georgia"/>
              </a:rPr>
              <a:t> </a:t>
            </a:r>
            <a:r>
              <a:rPr sz="2000" dirty="0">
                <a:latin typeface="Georgia"/>
                <a:cs typeface="Georgia"/>
              </a:rPr>
              <a:t>pickle</a:t>
            </a:r>
            <a:r>
              <a:rPr sz="2000" spc="-10" dirty="0">
                <a:latin typeface="Georgia"/>
                <a:cs typeface="Georgia"/>
              </a:rPr>
              <a:t> files</a:t>
            </a:r>
            <a:endParaRPr sz="2000" dirty="0">
              <a:latin typeface="Georgia"/>
              <a:cs typeface="Georgia"/>
            </a:endParaRPr>
          </a:p>
          <a:p>
            <a:pPr marL="355600" indent="-342900">
              <a:lnSpc>
                <a:spcPct val="100000"/>
              </a:lnSpc>
              <a:spcBef>
                <a:spcPts val="300"/>
              </a:spcBef>
              <a:buFont typeface="Arial"/>
              <a:buChar char="•"/>
              <a:tabLst>
                <a:tab pos="354965" algn="l"/>
                <a:tab pos="355600" algn="l"/>
              </a:tabLst>
            </a:pPr>
            <a:r>
              <a:rPr sz="2000" dirty="0">
                <a:latin typeface="Georgia"/>
                <a:cs typeface="Georgia"/>
              </a:rPr>
              <a:t>Example:</a:t>
            </a:r>
            <a:r>
              <a:rPr sz="2000" spc="-25" dirty="0">
                <a:latin typeface="Georgia"/>
                <a:cs typeface="Georgia"/>
              </a:rPr>
              <a:t> </a:t>
            </a:r>
            <a:r>
              <a:rPr sz="2000" dirty="0">
                <a:latin typeface="Georgia"/>
                <a:cs typeface="Georgia"/>
              </a:rPr>
              <a:t>neonatal</a:t>
            </a:r>
            <a:r>
              <a:rPr sz="2000" spc="-25" dirty="0">
                <a:latin typeface="Georgia"/>
                <a:cs typeface="Georgia"/>
              </a:rPr>
              <a:t> </a:t>
            </a:r>
            <a:r>
              <a:rPr sz="2000" dirty="0">
                <a:latin typeface="Georgia"/>
                <a:cs typeface="Georgia"/>
              </a:rPr>
              <a:t>brain</a:t>
            </a:r>
            <a:r>
              <a:rPr sz="2000" spc="-5" dirty="0">
                <a:latin typeface="Georgia"/>
                <a:cs typeface="Georgia"/>
              </a:rPr>
              <a:t> </a:t>
            </a:r>
            <a:r>
              <a:rPr sz="2000" spc="-10" dirty="0">
                <a:latin typeface="Georgia"/>
                <a:cs typeface="Georgia"/>
              </a:rPr>
              <a:t>volumes</a:t>
            </a:r>
            <a:endParaRPr sz="2000" dirty="0">
              <a:latin typeface="Georgia"/>
              <a:cs typeface="Georgia"/>
            </a:endParaRPr>
          </a:p>
        </p:txBody>
      </p:sp>
      <p:pic>
        <p:nvPicPr>
          <p:cNvPr id="4" name="object 4"/>
          <p:cNvPicPr/>
          <p:nvPr/>
        </p:nvPicPr>
        <p:blipFill>
          <a:blip r:embed="rId3" cstate="print"/>
          <a:stretch>
            <a:fillRect/>
          </a:stretch>
        </p:blipFill>
        <p:spPr>
          <a:xfrm>
            <a:off x="9843516" y="4011167"/>
            <a:ext cx="1890141" cy="2485644"/>
          </a:xfrm>
          <a:prstGeom prst="rect">
            <a:avLst/>
          </a:prstGeom>
        </p:spPr>
      </p:pic>
      <p:pic>
        <p:nvPicPr>
          <p:cNvPr id="5" name="object 5"/>
          <p:cNvPicPr/>
          <p:nvPr/>
        </p:nvPicPr>
        <p:blipFill>
          <a:blip r:embed="rId4" cstate="print"/>
          <a:stretch>
            <a:fillRect/>
          </a:stretch>
        </p:blipFill>
        <p:spPr>
          <a:xfrm>
            <a:off x="458343" y="2449429"/>
            <a:ext cx="7858886" cy="4134218"/>
          </a:xfrm>
          <a:prstGeom prst="rect">
            <a:avLst/>
          </a:prstGeom>
        </p:spPr>
      </p:pic>
      <p:pic>
        <p:nvPicPr>
          <p:cNvPr id="6" name="object 6"/>
          <p:cNvPicPr/>
          <p:nvPr/>
        </p:nvPicPr>
        <p:blipFill>
          <a:blip r:embed="rId5" cstate="print"/>
          <a:stretch>
            <a:fillRect/>
          </a:stretch>
        </p:blipFill>
        <p:spPr>
          <a:xfrm>
            <a:off x="8535400" y="1457764"/>
            <a:ext cx="2096756" cy="6273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Prepare</a:t>
            </a:r>
            <a:r>
              <a:rPr spc="-15" dirty="0"/>
              <a:t> </a:t>
            </a:r>
            <a:r>
              <a:rPr dirty="0"/>
              <a:t>the</a:t>
            </a:r>
            <a:r>
              <a:rPr spc="-25" dirty="0"/>
              <a:t> </a:t>
            </a:r>
            <a:r>
              <a:rPr spc="-20" dirty="0"/>
              <a:t>data</a:t>
            </a:r>
          </a:p>
        </p:txBody>
      </p:sp>
      <p:sp>
        <p:nvSpPr>
          <p:cNvPr id="3" name="object 3"/>
          <p:cNvSpPr txBox="1"/>
          <p:nvPr/>
        </p:nvSpPr>
        <p:spPr>
          <a:xfrm>
            <a:off x="457200" y="1236054"/>
            <a:ext cx="5179060" cy="711200"/>
          </a:xfrm>
          <a:prstGeom prst="rect">
            <a:avLst/>
          </a:prstGeom>
        </p:spPr>
        <p:txBody>
          <a:bodyPr vert="horz" wrap="square" lIns="0" tIns="50800" rIns="0" bIns="0" rtlCol="0">
            <a:spAutoFit/>
          </a:bodyPr>
          <a:lstStyle/>
          <a:p>
            <a:pPr marL="355600" indent="-342900">
              <a:lnSpc>
                <a:spcPct val="100000"/>
              </a:lnSpc>
              <a:spcBef>
                <a:spcPts val="400"/>
              </a:spcBef>
              <a:buFont typeface="Arial"/>
              <a:buChar char="•"/>
              <a:tabLst>
                <a:tab pos="354965" algn="l"/>
                <a:tab pos="355600" algn="l"/>
              </a:tabLst>
            </a:pPr>
            <a:r>
              <a:rPr sz="2000" dirty="0">
                <a:latin typeface="Georgia"/>
                <a:cs typeface="Georgia"/>
              </a:rPr>
              <a:t>Create</a:t>
            </a:r>
            <a:r>
              <a:rPr sz="2000" spc="-25" dirty="0">
                <a:latin typeface="Georgia"/>
                <a:cs typeface="Georgia"/>
              </a:rPr>
              <a:t> </a:t>
            </a:r>
            <a:r>
              <a:rPr sz="2000" dirty="0">
                <a:latin typeface="Georgia"/>
                <a:cs typeface="Georgia"/>
              </a:rPr>
              <a:t>feature</a:t>
            </a:r>
            <a:r>
              <a:rPr sz="2000" spc="-25" dirty="0">
                <a:latin typeface="Georgia"/>
                <a:cs typeface="Georgia"/>
              </a:rPr>
              <a:t> </a:t>
            </a:r>
            <a:r>
              <a:rPr sz="2000" dirty="0">
                <a:latin typeface="Georgia"/>
                <a:cs typeface="Georgia"/>
              </a:rPr>
              <a:t>matrix</a:t>
            </a:r>
            <a:r>
              <a:rPr sz="2000" spc="-15" dirty="0">
                <a:latin typeface="Georgia"/>
                <a:cs typeface="Georgia"/>
              </a:rPr>
              <a:t> </a:t>
            </a:r>
            <a:r>
              <a:rPr sz="2000" dirty="0">
                <a:latin typeface="Cambria Math"/>
                <a:cs typeface="Cambria Math"/>
              </a:rPr>
              <a:t>𝑿</a:t>
            </a:r>
            <a:r>
              <a:rPr sz="2000" spc="45" dirty="0">
                <a:latin typeface="Cambria Math"/>
                <a:cs typeface="Cambria Math"/>
              </a:rPr>
              <a:t> </a:t>
            </a:r>
            <a:r>
              <a:rPr sz="2000" dirty="0">
                <a:latin typeface="Georgia"/>
                <a:cs typeface="Georgia"/>
              </a:rPr>
              <a:t>and target</a:t>
            </a:r>
            <a:r>
              <a:rPr sz="2000" spc="-25" dirty="0">
                <a:latin typeface="Georgia"/>
                <a:cs typeface="Georgia"/>
              </a:rPr>
              <a:t> </a:t>
            </a:r>
            <a:r>
              <a:rPr sz="2000" dirty="0">
                <a:latin typeface="Georgia"/>
                <a:cs typeface="Georgia"/>
              </a:rPr>
              <a:t>vector</a:t>
            </a:r>
            <a:r>
              <a:rPr sz="2000" spc="-20" dirty="0">
                <a:latin typeface="Georgia"/>
                <a:cs typeface="Georgia"/>
              </a:rPr>
              <a:t> </a:t>
            </a:r>
            <a:r>
              <a:rPr sz="2000" spc="-50" dirty="0">
                <a:latin typeface="Cambria Math"/>
                <a:cs typeface="Cambria Math"/>
              </a:rPr>
              <a:t>𝒚</a:t>
            </a:r>
            <a:endParaRPr sz="2000" dirty="0">
              <a:latin typeface="Cambria Math"/>
              <a:cs typeface="Cambria Math"/>
            </a:endParaRPr>
          </a:p>
          <a:p>
            <a:pPr marL="355600" indent="-342900">
              <a:lnSpc>
                <a:spcPct val="100000"/>
              </a:lnSpc>
              <a:spcBef>
                <a:spcPts val="300"/>
              </a:spcBef>
              <a:buFont typeface="Arial"/>
              <a:buChar char="•"/>
              <a:tabLst>
                <a:tab pos="354965" algn="l"/>
                <a:tab pos="355600" algn="l"/>
              </a:tabLst>
            </a:pPr>
            <a:r>
              <a:rPr sz="2000" dirty="0">
                <a:latin typeface="Georgia"/>
                <a:cs typeface="Georgia"/>
              </a:rPr>
              <a:t>We</a:t>
            </a:r>
            <a:r>
              <a:rPr sz="2000" spc="-20" dirty="0">
                <a:latin typeface="Georgia"/>
                <a:cs typeface="Georgia"/>
              </a:rPr>
              <a:t> </a:t>
            </a:r>
            <a:r>
              <a:rPr sz="2000" dirty="0">
                <a:latin typeface="Georgia"/>
                <a:cs typeface="Georgia"/>
              </a:rPr>
              <a:t>will</a:t>
            </a:r>
            <a:r>
              <a:rPr sz="2000" spc="-5" dirty="0">
                <a:latin typeface="Georgia"/>
                <a:cs typeface="Georgia"/>
              </a:rPr>
              <a:t> </a:t>
            </a:r>
            <a:r>
              <a:rPr sz="2000" dirty="0">
                <a:latin typeface="Georgia"/>
                <a:cs typeface="Georgia"/>
              </a:rPr>
              <a:t>convert</a:t>
            </a:r>
            <a:r>
              <a:rPr sz="2000" spc="-30" dirty="0">
                <a:latin typeface="Georgia"/>
                <a:cs typeface="Georgia"/>
              </a:rPr>
              <a:t> </a:t>
            </a:r>
            <a:r>
              <a:rPr sz="2000" dirty="0">
                <a:latin typeface="Georgia"/>
                <a:cs typeface="Georgia"/>
              </a:rPr>
              <a:t>to</a:t>
            </a:r>
            <a:r>
              <a:rPr sz="2000" spc="-15" dirty="0">
                <a:latin typeface="Georgia"/>
                <a:cs typeface="Georgia"/>
              </a:rPr>
              <a:t> </a:t>
            </a:r>
            <a:r>
              <a:rPr sz="2000" dirty="0">
                <a:latin typeface="Georgia"/>
                <a:cs typeface="Georgia"/>
              </a:rPr>
              <a:t>Numpy</a:t>
            </a:r>
            <a:r>
              <a:rPr sz="2000" spc="-15" dirty="0">
                <a:latin typeface="Georgia"/>
                <a:cs typeface="Georgia"/>
              </a:rPr>
              <a:t> </a:t>
            </a:r>
            <a:r>
              <a:rPr sz="2000" spc="-10" dirty="0">
                <a:latin typeface="Georgia"/>
                <a:cs typeface="Georgia"/>
              </a:rPr>
              <a:t>arrays</a:t>
            </a:r>
            <a:endParaRPr sz="2000" dirty="0">
              <a:latin typeface="Georgia"/>
              <a:cs typeface="Georgia"/>
            </a:endParaRPr>
          </a:p>
        </p:txBody>
      </p:sp>
      <p:sp>
        <p:nvSpPr>
          <p:cNvPr id="4" name="object 4"/>
          <p:cNvSpPr txBox="1"/>
          <p:nvPr/>
        </p:nvSpPr>
        <p:spPr>
          <a:xfrm>
            <a:off x="688340" y="4670907"/>
            <a:ext cx="9450070" cy="1039494"/>
          </a:xfrm>
          <a:prstGeom prst="rect">
            <a:avLst/>
          </a:prstGeom>
        </p:spPr>
        <p:txBody>
          <a:bodyPr vert="horz" wrap="square" lIns="0" tIns="35560" rIns="0" bIns="0" rtlCol="0">
            <a:spAutoFit/>
          </a:bodyPr>
          <a:lstStyle/>
          <a:p>
            <a:pPr marL="12700">
              <a:lnSpc>
                <a:spcPct val="100000"/>
              </a:lnSpc>
              <a:spcBef>
                <a:spcPts val="280"/>
              </a:spcBef>
            </a:pPr>
            <a:r>
              <a:rPr sz="2000" spc="-10" dirty="0">
                <a:latin typeface="Georgia"/>
                <a:cs typeface="Georgia"/>
              </a:rPr>
              <a:t>Notes:</a:t>
            </a:r>
            <a:endParaRPr sz="2000" dirty="0">
              <a:latin typeface="Georgia"/>
              <a:cs typeface="Georgia"/>
            </a:endParaRPr>
          </a:p>
          <a:p>
            <a:pPr marL="355600" indent="-342900">
              <a:lnSpc>
                <a:spcPct val="100000"/>
              </a:lnSpc>
              <a:spcBef>
                <a:spcPts val="180"/>
              </a:spcBef>
              <a:buFont typeface="Arial"/>
              <a:buChar char="•"/>
              <a:tabLst>
                <a:tab pos="354965" algn="l"/>
                <a:tab pos="355600" algn="l"/>
              </a:tabLst>
            </a:pPr>
            <a:r>
              <a:rPr sz="2000" dirty="0">
                <a:latin typeface="Georgia"/>
                <a:cs typeface="Georgia"/>
              </a:rPr>
              <a:t>sklearn</a:t>
            </a:r>
            <a:r>
              <a:rPr sz="2000" spc="-5" dirty="0">
                <a:latin typeface="Georgia"/>
                <a:cs typeface="Georgia"/>
              </a:rPr>
              <a:t> </a:t>
            </a:r>
            <a:r>
              <a:rPr sz="2000" dirty="0">
                <a:latin typeface="Georgia"/>
                <a:cs typeface="Georgia"/>
              </a:rPr>
              <a:t>objects</a:t>
            </a:r>
            <a:r>
              <a:rPr sz="2000" spc="-20" dirty="0">
                <a:latin typeface="Georgia"/>
                <a:cs typeface="Georgia"/>
              </a:rPr>
              <a:t> </a:t>
            </a:r>
            <a:r>
              <a:rPr sz="2000" dirty="0">
                <a:latin typeface="Georgia"/>
                <a:cs typeface="Georgia"/>
              </a:rPr>
              <a:t>require</a:t>
            </a:r>
            <a:r>
              <a:rPr sz="2000" spc="-5" dirty="0">
                <a:latin typeface="Georgia"/>
                <a:cs typeface="Georgia"/>
              </a:rPr>
              <a:t> </a:t>
            </a:r>
            <a:r>
              <a:rPr sz="2000" dirty="0">
                <a:latin typeface="Georgia"/>
                <a:cs typeface="Georgia"/>
              </a:rPr>
              <a:t>2D</a:t>
            </a:r>
            <a:r>
              <a:rPr sz="2000" spc="-20" dirty="0">
                <a:latin typeface="Georgia"/>
                <a:cs typeface="Georgia"/>
              </a:rPr>
              <a:t> </a:t>
            </a:r>
            <a:r>
              <a:rPr sz="2000" dirty="0">
                <a:latin typeface="Georgia"/>
                <a:cs typeface="Georgia"/>
              </a:rPr>
              <a:t>feature</a:t>
            </a:r>
            <a:r>
              <a:rPr sz="2000" spc="-15" dirty="0">
                <a:latin typeface="Georgia"/>
                <a:cs typeface="Georgia"/>
              </a:rPr>
              <a:t> </a:t>
            </a:r>
            <a:r>
              <a:rPr sz="2000" dirty="0">
                <a:latin typeface="Georgia"/>
                <a:cs typeface="Georgia"/>
              </a:rPr>
              <a:t>matrices,</a:t>
            </a:r>
            <a:r>
              <a:rPr sz="2000" spc="-30" dirty="0">
                <a:latin typeface="Georgia"/>
                <a:cs typeface="Georgia"/>
              </a:rPr>
              <a:t> </a:t>
            </a:r>
            <a:r>
              <a:rPr sz="2000" dirty="0">
                <a:latin typeface="Georgia"/>
                <a:cs typeface="Georgia"/>
              </a:rPr>
              <a:t>here</a:t>
            </a:r>
            <a:r>
              <a:rPr sz="2000" spc="-10" dirty="0">
                <a:latin typeface="Georgia"/>
                <a:cs typeface="Georgia"/>
              </a:rPr>
              <a:t> </a:t>
            </a:r>
            <a:r>
              <a:rPr sz="2000" dirty="0">
                <a:latin typeface="Georgia"/>
                <a:cs typeface="Georgia"/>
              </a:rPr>
              <a:t>achieved</a:t>
            </a:r>
            <a:r>
              <a:rPr sz="2000" spc="-35" dirty="0">
                <a:latin typeface="Georgia"/>
                <a:cs typeface="Georgia"/>
              </a:rPr>
              <a:t> </a:t>
            </a:r>
            <a:r>
              <a:rPr sz="2000" dirty="0">
                <a:latin typeface="Georgia"/>
                <a:cs typeface="Georgia"/>
              </a:rPr>
              <a:t>b</a:t>
            </a:r>
            <a:r>
              <a:rPr lang="en-CA" sz="2000" dirty="0">
                <a:latin typeface="Georgia"/>
                <a:cs typeface="Georgia"/>
              </a:rPr>
              <a:t>y</a:t>
            </a:r>
            <a:r>
              <a:rPr sz="2000" spc="10" dirty="0">
                <a:latin typeface="Georgia"/>
                <a:cs typeface="Georgia"/>
              </a:rPr>
              <a:t> </a:t>
            </a:r>
            <a:r>
              <a:rPr sz="2000" spc="-10" dirty="0">
                <a:latin typeface="Courier New"/>
                <a:cs typeface="Courier New"/>
              </a:rPr>
              <a:t>reshape</a:t>
            </a:r>
            <a:r>
              <a:rPr sz="2000" spc="-715" dirty="0">
                <a:latin typeface="Courier New"/>
                <a:cs typeface="Courier New"/>
              </a:rPr>
              <a:t> </a:t>
            </a:r>
            <a:r>
              <a:rPr sz="2000" spc="-10" dirty="0">
                <a:latin typeface="Georgia"/>
                <a:cs typeface="Georgia"/>
              </a:rPr>
              <a:t>function</a:t>
            </a:r>
            <a:endParaRPr sz="2000" dirty="0">
              <a:latin typeface="Georgia"/>
              <a:cs typeface="Georgia"/>
            </a:endParaRPr>
          </a:p>
          <a:p>
            <a:pPr marL="355600" indent="-342900">
              <a:lnSpc>
                <a:spcPct val="100000"/>
              </a:lnSpc>
              <a:spcBef>
                <a:spcPts val="420"/>
              </a:spcBef>
              <a:buFont typeface="Arial"/>
              <a:buChar char="•"/>
              <a:tabLst>
                <a:tab pos="354965" algn="l"/>
                <a:tab pos="355600" algn="l"/>
              </a:tabLst>
            </a:pPr>
            <a:r>
              <a:rPr sz="2000" dirty="0">
                <a:latin typeface="Georgia"/>
                <a:cs typeface="Georgia"/>
              </a:rPr>
              <a:t>sklearn</a:t>
            </a:r>
            <a:r>
              <a:rPr sz="2000" spc="-5" dirty="0">
                <a:latin typeface="Georgia"/>
                <a:cs typeface="Georgia"/>
              </a:rPr>
              <a:t> </a:t>
            </a:r>
            <a:r>
              <a:rPr sz="2000" dirty="0">
                <a:latin typeface="Georgia"/>
                <a:cs typeface="Georgia"/>
              </a:rPr>
              <a:t>objects</a:t>
            </a:r>
            <a:r>
              <a:rPr sz="2000" spc="-30" dirty="0">
                <a:latin typeface="Georgia"/>
                <a:cs typeface="Georgia"/>
              </a:rPr>
              <a:t> </a:t>
            </a:r>
            <a:r>
              <a:rPr sz="2000" dirty="0">
                <a:latin typeface="Georgia"/>
                <a:cs typeface="Georgia"/>
              </a:rPr>
              <a:t>can</a:t>
            </a:r>
            <a:r>
              <a:rPr sz="2000" spc="-10" dirty="0">
                <a:latin typeface="Georgia"/>
                <a:cs typeface="Georgia"/>
              </a:rPr>
              <a:t> </a:t>
            </a:r>
            <a:r>
              <a:rPr sz="2000" dirty="0">
                <a:latin typeface="Georgia"/>
                <a:cs typeface="Georgia"/>
              </a:rPr>
              <a:t>work</a:t>
            </a:r>
            <a:r>
              <a:rPr sz="2000" spc="-20" dirty="0">
                <a:latin typeface="Georgia"/>
                <a:cs typeface="Georgia"/>
              </a:rPr>
              <a:t> </a:t>
            </a:r>
            <a:r>
              <a:rPr sz="2000" dirty="0">
                <a:latin typeface="Georgia"/>
                <a:cs typeface="Georgia"/>
              </a:rPr>
              <a:t>with</a:t>
            </a:r>
            <a:r>
              <a:rPr sz="2000" spc="-20" dirty="0">
                <a:latin typeface="Georgia"/>
                <a:cs typeface="Georgia"/>
              </a:rPr>
              <a:t> </a:t>
            </a:r>
            <a:r>
              <a:rPr sz="2000" dirty="0">
                <a:latin typeface="Georgia"/>
                <a:cs typeface="Georgia"/>
              </a:rPr>
              <a:t>Pandas</a:t>
            </a:r>
            <a:r>
              <a:rPr sz="2000" spc="5" dirty="0">
                <a:latin typeface="Georgia"/>
                <a:cs typeface="Georgia"/>
              </a:rPr>
              <a:t> </a:t>
            </a:r>
            <a:r>
              <a:rPr sz="2000" dirty="0">
                <a:latin typeface="Georgia"/>
                <a:cs typeface="Georgia"/>
              </a:rPr>
              <a:t>dataframe</a:t>
            </a:r>
            <a:r>
              <a:rPr sz="2000" spc="-5" dirty="0">
                <a:latin typeface="Georgia"/>
                <a:cs typeface="Georgia"/>
              </a:rPr>
              <a:t> </a:t>
            </a:r>
            <a:r>
              <a:rPr sz="2000" dirty="0">
                <a:latin typeface="Georgia"/>
                <a:cs typeface="Georgia"/>
              </a:rPr>
              <a:t>objects</a:t>
            </a:r>
            <a:r>
              <a:rPr sz="2000" spc="-40" dirty="0">
                <a:latin typeface="Georgia"/>
                <a:cs typeface="Georgia"/>
              </a:rPr>
              <a:t> </a:t>
            </a:r>
            <a:r>
              <a:rPr sz="2000" spc="-25" dirty="0">
                <a:latin typeface="Georgia"/>
                <a:cs typeface="Georgia"/>
              </a:rPr>
              <a:t>too</a:t>
            </a:r>
            <a:endParaRPr sz="2000" dirty="0">
              <a:latin typeface="Georgia"/>
              <a:cs typeface="Georgia"/>
            </a:endParaRPr>
          </a:p>
        </p:txBody>
      </p:sp>
      <p:pic>
        <p:nvPicPr>
          <p:cNvPr id="5" name="object 5"/>
          <p:cNvPicPr/>
          <p:nvPr/>
        </p:nvPicPr>
        <p:blipFill>
          <a:blip r:embed="rId3" cstate="print"/>
          <a:stretch>
            <a:fillRect/>
          </a:stretch>
        </p:blipFill>
        <p:spPr>
          <a:xfrm>
            <a:off x="5881486" y="1302186"/>
            <a:ext cx="1974547" cy="584514"/>
          </a:xfrm>
          <a:prstGeom prst="rect">
            <a:avLst/>
          </a:prstGeom>
        </p:spPr>
      </p:pic>
      <p:pic>
        <p:nvPicPr>
          <p:cNvPr id="6" name="object 6"/>
          <p:cNvPicPr/>
          <p:nvPr/>
        </p:nvPicPr>
        <p:blipFill>
          <a:blip r:embed="rId4" cstate="print"/>
          <a:stretch>
            <a:fillRect/>
          </a:stretch>
        </p:blipFill>
        <p:spPr>
          <a:xfrm>
            <a:off x="9654332" y="2501666"/>
            <a:ext cx="2247640" cy="1592362"/>
          </a:xfrm>
          <a:prstGeom prst="rect">
            <a:avLst/>
          </a:prstGeom>
        </p:spPr>
      </p:pic>
      <p:sp>
        <p:nvSpPr>
          <p:cNvPr id="7" name="object 7"/>
          <p:cNvSpPr txBox="1"/>
          <p:nvPr/>
        </p:nvSpPr>
        <p:spPr>
          <a:xfrm>
            <a:off x="10238613" y="4310633"/>
            <a:ext cx="18415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mbria Math"/>
                <a:cs typeface="Cambria Math"/>
              </a:rPr>
              <a:t>𝑿</a:t>
            </a:r>
            <a:endParaRPr sz="1800">
              <a:latin typeface="Cambria Math"/>
              <a:cs typeface="Cambria Math"/>
            </a:endParaRPr>
          </a:p>
        </p:txBody>
      </p:sp>
      <p:sp>
        <p:nvSpPr>
          <p:cNvPr id="8" name="object 8"/>
          <p:cNvSpPr txBox="1"/>
          <p:nvPr/>
        </p:nvSpPr>
        <p:spPr>
          <a:xfrm>
            <a:off x="11502897" y="4310633"/>
            <a:ext cx="16256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mbria Math"/>
                <a:cs typeface="Cambria Math"/>
              </a:rPr>
              <a:t>𝒚</a:t>
            </a:r>
            <a:endParaRPr sz="1800">
              <a:latin typeface="Cambria Math"/>
              <a:cs typeface="Cambria Math"/>
            </a:endParaRPr>
          </a:p>
        </p:txBody>
      </p:sp>
      <p:pic>
        <p:nvPicPr>
          <p:cNvPr id="9" name="object 9"/>
          <p:cNvPicPr/>
          <p:nvPr/>
        </p:nvPicPr>
        <p:blipFill>
          <a:blip r:embed="rId5" cstate="print"/>
          <a:stretch>
            <a:fillRect/>
          </a:stretch>
        </p:blipFill>
        <p:spPr>
          <a:xfrm>
            <a:off x="328128" y="2317368"/>
            <a:ext cx="8877679" cy="2143125"/>
          </a:xfrm>
          <a:prstGeom prst="rect">
            <a:avLst/>
          </a:prstGeom>
        </p:spPr>
      </p:pic>
      <p:sp>
        <p:nvSpPr>
          <p:cNvPr id="10" name="TextBox 9">
            <a:extLst>
              <a:ext uri="{FF2B5EF4-FFF2-40B4-BE49-F238E27FC236}">
                <a16:creationId xmlns:a16="http://schemas.microsoft.com/office/drawing/2014/main" id="{E032C775-5DC8-2779-7E2F-E52C2DC3EB63}"/>
              </a:ext>
            </a:extLst>
          </p:cNvPr>
          <p:cNvSpPr txBox="1"/>
          <p:nvPr/>
        </p:nvSpPr>
        <p:spPr>
          <a:xfrm>
            <a:off x="5104662" y="5643207"/>
            <a:ext cx="6560795" cy="1015663"/>
          </a:xfrm>
          <a:prstGeom prst="rect">
            <a:avLst/>
          </a:prstGeom>
          <a:noFill/>
        </p:spPr>
        <p:txBody>
          <a:bodyPr wrap="square">
            <a:spAutoFit/>
          </a:bodyPr>
          <a:lstStyle/>
          <a:p>
            <a:pPr marL="355600" indent="-342900">
              <a:buFont typeface="Arial"/>
              <a:buChar char="•"/>
              <a:tabLst>
                <a:tab pos="354965" algn="l"/>
                <a:tab pos="355600" algn="l"/>
              </a:tabLst>
            </a:pPr>
            <a:endParaRPr lang="en-CA" sz="2000" dirty="0">
              <a:latin typeface="Georgia"/>
            </a:endParaRPr>
          </a:p>
          <a:p>
            <a:pPr marL="355600" indent="-342900">
              <a:buFont typeface="Arial"/>
              <a:buChar char="•"/>
              <a:tabLst>
                <a:tab pos="354965" algn="l"/>
                <a:tab pos="355600" algn="l"/>
              </a:tabLst>
            </a:pPr>
            <a:r>
              <a:rPr lang="en-CA" sz="2000" b="1" dirty="0">
                <a:latin typeface="Georgia"/>
              </a:rPr>
              <a:t>GA: </a:t>
            </a:r>
            <a:r>
              <a:rPr lang="en-CA" sz="2000" dirty="0">
                <a:latin typeface="Georgia"/>
              </a:rPr>
              <a:t>gestational age (in weeks)</a:t>
            </a:r>
          </a:p>
          <a:p>
            <a:pPr marL="355600" indent="-342900">
              <a:buFont typeface="Arial"/>
              <a:buChar char="•"/>
              <a:tabLst>
                <a:tab pos="354965" algn="l"/>
                <a:tab pos="355600" algn="l"/>
              </a:tabLst>
            </a:pPr>
            <a:r>
              <a:rPr lang="en-CA" sz="2000" b="1" dirty="0">
                <a:latin typeface="Georgia"/>
              </a:rPr>
              <a:t>brain volume: </a:t>
            </a:r>
            <a:r>
              <a:rPr lang="en-CA" sz="2000" dirty="0">
                <a:latin typeface="Georgia"/>
              </a:rPr>
              <a:t>measured brain volume (in mL)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383D-F377-51CD-255B-D8C91F6E2179}"/>
              </a:ext>
            </a:extLst>
          </p:cNvPr>
          <p:cNvSpPr>
            <a:spLocks noGrp="1"/>
          </p:cNvSpPr>
          <p:nvPr>
            <p:ph type="title"/>
          </p:nvPr>
        </p:nvSpPr>
        <p:spPr/>
        <p:txBody>
          <a:bodyPr>
            <a:normAutofit/>
          </a:bodyPr>
          <a:lstStyle/>
          <a:p>
            <a:r>
              <a:rPr lang="en-US" dirty="0"/>
              <a:t>Print number of samples, number of features, …</a:t>
            </a:r>
          </a:p>
        </p:txBody>
      </p:sp>
      <p:pic>
        <p:nvPicPr>
          <p:cNvPr id="5" name="Content Placeholder 4" descr="A screenshot of a computer code&#10;&#10;Description automatically generated">
            <a:extLst>
              <a:ext uri="{FF2B5EF4-FFF2-40B4-BE49-F238E27FC236}">
                <a16:creationId xmlns:a16="http://schemas.microsoft.com/office/drawing/2014/main" id="{79DC67F1-0E6B-B5B9-5199-ABB0BB5F8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1295400"/>
            <a:ext cx="8229600" cy="5110317"/>
          </a:xfrm>
        </p:spPr>
      </p:pic>
      <p:sp>
        <p:nvSpPr>
          <p:cNvPr id="6" name="Rectangle 5">
            <a:extLst>
              <a:ext uri="{FF2B5EF4-FFF2-40B4-BE49-F238E27FC236}">
                <a16:creationId xmlns:a16="http://schemas.microsoft.com/office/drawing/2014/main" id="{3568A14B-C27A-743C-E3FD-959BD7775C8D}"/>
              </a:ext>
            </a:extLst>
          </p:cNvPr>
          <p:cNvSpPr/>
          <p:nvPr/>
        </p:nvSpPr>
        <p:spPr>
          <a:xfrm>
            <a:off x="1905000" y="3218834"/>
            <a:ext cx="5791200" cy="895965"/>
          </a:xfrm>
          <a:prstGeom prst="rect">
            <a:avLst/>
          </a:prstGeom>
          <a:noFill/>
          <a:ln w="38100">
            <a:solidFill>
              <a:srgbClr val="0432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0432FF"/>
              </a:solidFill>
            </a:endParaRPr>
          </a:p>
        </p:txBody>
      </p:sp>
      <p:sp>
        <p:nvSpPr>
          <p:cNvPr id="7" name="Rectangle 6">
            <a:extLst>
              <a:ext uri="{FF2B5EF4-FFF2-40B4-BE49-F238E27FC236}">
                <a16:creationId xmlns:a16="http://schemas.microsoft.com/office/drawing/2014/main" id="{12A7236C-6DCC-6550-BAB0-661198779FA1}"/>
              </a:ext>
            </a:extLst>
          </p:cNvPr>
          <p:cNvSpPr/>
          <p:nvPr/>
        </p:nvSpPr>
        <p:spPr>
          <a:xfrm>
            <a:off x="1905000" y="6038234"/>
            <a:ext cx="5791200" cy="367484"/>
          </a:xfrm>
          <a:prstGeom prst="rect">
            <a:avLst/>
          </a:prstGeom>
          <a:noFill/>
          <a:ln w="38100">
            <a:solidFill>
              <a:srgbClr val="0432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0432FF"/>
              </a:solidFill>
            </a:endParaRPr>
          </a:p>
        </p:txBody>
      </p:sp>
    </p:spTree>
    <p:extLst>
      <p:ext uri="{BB962C8B-B14F-4D97-AF65-F5344CB8AC3E}">
        <p14:creationId xmlns:p14="http://schemas.microsoft.com/office/powerpoint/2010/main" val="3990791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34B9-C19F-BE6E-BB21-2E99C0EEDB96}"/>
              </a:ext>
            </a:extLst>
          </p:cNvPr>
          <p:cNvSpPr>
            <a:spLocks noGrp="1"/>
          </p:cNvSpPr>
          <p:nvPr>
            <p:ph type="title"/>
          </p:nvPr>
        </p:nvSpPr>
        <p:spPr/>
        <p:txBody>
          <a:bodyPr/>
          <a:lstStyle/>
          <a:p>
            <a:r>
              <a:rPr lang="en-US" dirty="0"/>
              <a:t>Note about reshape (-1,1)</a:t>
            </a:r>
          </a:p>
        </p:txBody>
      </p:sp>
      <p:sp>
        <p:nvSpPr>
          <p:cNvPr id="3" name="Content Placeholder 2">
            <a:extLst>
              <a:ext uri="{FF2B5EF4-FFF2-40B4-BE49-F238E27FC236}">
                <a16:creationId xmlns:a16="http://schemas.microsoft.com/office/drawing/2014/main" id="{EA4F354F-458C-1B46-7CB9-D37872DF0709}"/>
              </a:ext>
            </a:extLst>
          </p:cNvPr>
          <p:cNvSpPr>
            <a:spLocks noGrp="1"/>
          </p:cNvSpPr>
          <p:nvPr>
            <p:ph idx="1"/>
          </p:nvPr>
        </p:nvSpPr>
        <p:spPr>
          <a:xfrm>
            <a:off x="162232" y="1166018"/>
            <a:ext cx="11496368" cy="5234782"/>
          </a:xfrm>
        </p:spPr>
        <p:txBody>
          <a:bodyPr>
            <a:normAutofit fontScale="77500" lnSpcReduction="20000"/>
          </a:bodyPr>
          <a:lstStyle/>
          <a:p>
            <a:r>
              <a:rPr lang="en-US" dirty="0"/>
              <a:t>Note about reshape (-1,1): In the context of programming and data science, reshape(-1, 1) is often used to change the shape of an array or a data series into a column vector.</a:t>
            </a:r>
          </a:p>
          <a:p>
            <a:endParaRPr lang="en-US" dirty="0"/>
          </a:p>
          <a:p>
            <a:r>
              <a:rPr lang="en-US" dirty="0"/>
              <a:t>reshape: It is a function/method used to give a new shape to an array without changing its data. This is a method used to change the shape of your array (the way your data is structured in rows and columns).</a:t>
            </a:r>
          </a:p>
          <a:p>
            <a:endParaRPr lang="en-US" dirty="0"/>
          </a:p>
          <a:p>
            <a:r>
              <a:rPr lang="en-US" dirty="0"/>
              <a:t>-1: This value is used to automatically calculate the number of rows that is necessary. Essentially, it means "unspecified": the number of rows will be automatically calculated to maintain the number of elements in the array.</a:t>
            </a:r>
          </a:p>
          <a:p>
            <a:endParaRPr lang="en-US" dirty="0"/>
          </a:p>
          <a:p>
            <a:r>
              <a:rPr lang="en-US" dirty="0"/>
              <a:t>1: This value specifies that we want one column. This indicates that we want each element in the array to be contained within its own array - essentially turning the array into a column vector with one element per row.</a:t>
            </a:r>
          </a:p>
        </p:txBody>
      </p:sp>
      <p:pic>
        <p:nvPicPr>
          <p:cNvPr id="4" name="Graphic 3">
            <a:extLst>
              <a:ext uri="{FF2B5EF4-FFF2-40B4-BE49-F238E27FC236}">
                <a16:creationId xmlns:a16="http://schemas.microsoft.com/office/drawing/2014/main" id="{AE500FC7-908A-EB56-8FB0-F0C2CC4789D6}"/>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10134600" y="0"/>
            <a:ext cx="963561" cy="914400"/>
          </a:xfrm>
          <a:prstGeom prst="rect">
            <a:avLst/>
          </a:prstGeom>
        </p:spPr>
      </p:pic>
    </p:spTree>
    <p:extLst>
      <p:ext uri="{BB962C8B-B14F-4D97-AF65-F5344CB8AC3E}">
        <p14:creationId xmlns:p14="http://schemas.microsoft.com/office/powerpoint/2010/main" val="69013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B7104-451C-3677-6D2A-D4307C9E624F}"/>
              </a:ext>
            </a:extLst>
          </p:cNvPr>
          <p:cNvSpPr>
            <a:spLocks noGrp="1"/>
          </p:cNvSpPr>
          <p:nvPr>
            <p:ph type="title"/>
          </p:nvPr>
        </p:nvSpPr>
        <p:spPr/>
        <p:txBody>
          <a:bodyPr/>
          <a:lstStyle/>
          <a:p>
            <a:r>
              <a:rPr lang="en-US" dirty="0"/>
              <a:t>Create the model</a:t>
            </a:r>
          </a:p>
        </p:txBody>
      </p:sp>
      <p:pic>
        <p:nvPicPr>
          <p:cNvPr id="5" name="Content Placeholder 4" descr="A black text on a white background&#10;&#10;Description automatically generated">
            <a:extLst>
              <a:ext uri="{FF2B5EF4-FFF2-40B4-BE49-F238E27FC236}">
                <a16:creationId xmlns:a16="http://schemas.microsoft.com/office/drawing/2014/main" id="{3251528C-97F9-6C38-01F2-E0D9957371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686539"/>
            <a:ext cx="10972800" cy="1388053"/>
          </a:xfrm>
        </p:spPr>
      </p:pic>
      <p:sp>
        <p:nvSpPr>
          <p:cNvPr id="7" name="TextBox 6">
            <a:extLst>
              <a:ext uri="{FF2B5EF4-FFF2-40B4-BE49-F238E27FC236}">
                <a16:creationId xmlns:a16="http://schemas.microsoft.com/office/drawing/2014/main" id="{1100DBC8-7EAB-C2EE-FC18-4407B3BA1742}"/>
              </a:ext>
            </a:extLst>
          </p:cNvPr>
          <p:cNvSpPr txBox="1"/>
          <p:nvPr/>
        </p:nvSpPr>
        <p:spPr>
          <a:xfrm>
            <a:off x="228600" y="3137078"/>
            <a:ext cx="10668000" cy="830997"/>
          </a:xfrm>
          <a:prstGeom prst="rect">
            <a:avLst/>
          </a:prstGeom>
          <a:noFill/>
        </p:spPr>
        <p:txBody>
          <a:bodyPr wrap="square">
            <a:spAutoFit/>
          </a:bodyPr>
          <a:lstStyle/>
          <a:p>
            <a:r>
              <a:rPr lang="en-CA" sz="2400" dirty="0"/>
              <a:t>The object we instantiate will be an untrained linear regression model that we can train on any type of data.</a:t>
            </a:r>
            <a:endParaRPr lang="en-US" sz="2400" dirty="0"/>
          </a:p>
        </p:txBody>
      </p:sp>
      <p:pic>
        <p:nvPicPr>
          <p:cNvPr id="9" name="Picture 8" descr="A screenshot of a computer&#10;&#10;Description automatically generated">
            <a:extLst>
              <a:ext uri="{FF2B5EF4-FFF2-40B4-BE49-F238E27FC236}">
                <a16:creationId xmlns:a16="http://schemas.microsoft.com/office/drawing/2014/main" id="{9BC582F3-2890-F28E-46A3-6359976E9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4416819"/>
            <a:ext cx="7772400" cy="1450007"/>
          </a:xfrm>
          <a:prstGeom prst="rect">
            <a:avLst/>
          </a:prstGeom>
        </p:spPr>
      </p:pic>
      <p:sp>
        <p:nvSpPr>
          <p:cNvPr id="4" name="TextBox 3">
            <a:extLst>
              <a:ext uri="{FF2B5EF4-FFF2-40B4-BE49-F238E27FC236}">
                <a16:creationId xmlns:a16="http://schemas.microsoft.com/office/drawing/2014/main" id="{A2D03EE0-7A5E-4317-B164-5E7C24F3DAAE}"/>
              </a:ext>
            </a:extLst>
          </p:cNvPr>
          <p:cNvSpPr txBox="1"/>
          <p:nvPr/>
        </p:nvSpPr>
        <p:spPr>
          <a:xfrm>
            <a:off x="33337" y="976886"/>
            <a:ext cx="11430000" cy="830997"/>
          </a:xfrm>
          <a:prstGeom prst="rect">
            <a:avLst/>
          </a:prstGeom>
          <a:noFill/>
        </p:spPr>
        <p:txBody>
          <a:bodyPr wrap="square">
            <a:spAutoFit/>
          </a:bodyPr>
          <a:lstStyle/>
          <a:p>
            <a:r>
              <a:rPr lang="en-US" sz="2400" dirty="0"/>
              <a:t>Now we </a:t>
            </a:r>
            <a:r>
              <a:rPr lang="en-US" sz="2400" b="1" dirty="0"/>
              <a:t>select and create </a:t>
            </a:r>
            <a:r>
              <a:rPr lang="en-US" sz="2400" dirty="0"/>
              <a:t>the [linear regression model. A linear regression model </a:t>
            </a:r>
            <a:r>
              <a:rPr lang="en-US" sz="2400" b="1" dirty="0"/>
              <a:t>with one feature (univariate)</a:t>
            </a:r>
            <a:r>
              <a:rPr lang="en-US" sz="2400" dirty="0"/>
              <a:t> has this functional form:</a:t>
            </a:r>
          </a:p>
        </p:txBody>
      </p:sp>
    </p:spTree>
    <p:extLst>
      <p:ext uri="{BB962C8B-B14F-4D97-AF65-F5344CB8AC3E}">
        <p14:creationId xmlns:p14="http://schemas.microsoft.com/office/powerpoint/2010/main" val="84080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Fit</a:t>
            </a:r>
            <a:r>
              <a:rPr spc="-30" dirty="0"/>
              <a:t> </a:t>
            </a:r>
            <a:r>
              <a:rPr dirty="0"/>
              <a:t>the</a:t>
            </a:r>
            <a:r>
              <a:rPr spc="-45" dirty="0"/>
              <a:t> </a:t>
            </a:r>
            <a:r>
              <a:rPr dirty="0"/>
              <a:t>linear</a:t>
            </a:r>
            <a:r>
              <a:rPr spc="-35" dirty="0"/>
              <a:t> </a:t>
            </a:r>
            <a:r>
              <a:rPr dirty="0"/>
              <a:t>regression</a:t>
            </a:r>
            <a:r>
              <a:rPr spc="-50" dirty="0"/>
              <a:t> </a:t>
            </a:r>
            <a:r>
              <a:rPr spc="-10" dirty="0"/>
              <a:t>model</a:t>
            </a:r>
          </a:p>
        </p:txBody>
      </p:sp>
      <p:sp>
        <p:nvSpPr>
          <p:cNvPr id="3" name="object 3"/>
          <p:cNvSpPr txBox="1"/>
          <p:nvPr/>
        </p:nvSpPr>
        <p:spPr>
          <a:xfrm>
            <a:off x="222073" y="1069380"/>
            <a:ext cx="5970905" cy="1077218"/>
          </a:xfrm>
          <a:prstGeom prst="rect">
            <a:avLst/>
          </a:prstGeom>
        </p:spPr>
        <p:txBody>
          <a:bodyPr vert="horz" wrap="square" lIns="0" tIns="50800" rIns="0" bIns="0" rtlCol="0">
            <a:spAutoFit/>
          </a:bodyPr>
          <a:lstStyle/>
          <a:p>
            <a:pPr marL="381000" indent="-342900">
              <a:lnSpc>
                <a:spcPct val="100000"/>
              </a:lnSpc>
              <a:spcBef>
                <a:spcPts val="400"/>
              </a:spcBef>
              <a:buFont typeface="Arial"/>
              <a:buChar char="•"/>
              <a:tabLst>
                <a:tab pos="380365" algn="l"/>
                <a:tab pos="381000" algn="l"/>
              </a:tabLst>
            </a:pPr>
            <a:r>
              <a:rPr sz="2000" dirty="0">
                <a:latin typeface="Georgia"/>
                <a:cs typeface="Georgia"/>
              </a:rPr>
              <a:t>Univariate</a:t>
            </a:r>
            <a:r>
              <a:rPr sz="2000" spc="-5" dirty="0">
                <a:latin typeface="Georgia"/>
                <a:cs typeface="Georgia"/>
              </a:rPr>
              <a:t> </a:t>
            </a:r>
            <a:r>
              <a:rPr sz="2000" dirty="0">
                <a:latin typeface="Georgia"/>
                <a:cs typeface="Georgia"/>
              </a:rPr>
              <a:t>linear</a:t>
            </a:r>
            <a:r>
              <a:rPr sz="2000" spc="-10" dirty="0">
                <a:latin typeface="Georgia"/>
                <a:cs typeface="Georgia"/>
              </a:rPr>
              <a:t> </a:t>
            </a:r>
            <a:r>
              <a:rPr sz="2000" dirty="0">
                <a:latin typeface="Georgia"/>
                <a:cs typeface="Georgia"/>
              </a:rPr>
              <a:t>regression</a:t>
            </a:r>
            <a:r>
              <a:rPr sz="2000" spc="-15" dirty="0">
                <a:latin typeface="Georgia"/>
                <a:cs typeface="Georgia"/>
              </a:rPr>
              <a:t> </a:t>
            </a:r>
            <a:r>
              <a:rPr sz="2000" dirty="0">
                <a:latin typeface="Georgia"/>
                <a:cs typeface="Georgia"/>
              </a:rPr>
              <a:t>model:</a:t>
            </a:r>
            <a:r>
              <a:rPr sz="2000" spc="-25" dirty="0">
                <a:latin typeface="Georgia"/>
                <a:cs typeface="Georgia"/>
              </a:rPr>
              <a:t> </a:t>
            </a:r>
            <a:endParaRPr lang="en-CA" sz="2000" spc="-1390" dirty="0">
              <a:latin typeface="Cambria Math"/>
              <a:cs typeface="Cambria Math"/>
            </a:endParaRPr>
          </a:p>
          <a:p>
            <a:pPr marL="381000" indent="-342900">
              <a:lnSpc>
                <a:spcPct val="100000"/>
              </a:lnSpc>
              <a:spcBef>
                <a:spcPts val="400"/>
              </a:spcBef>
              <a:buFont typeface="Arial"/>
              <a:buChar char="•"/>
              <a:tabLst>
                <a:tab pos="380365" algn="l"/>
                <a:tab pos="381000" algn="l"/>
              </a:tabLst>
            </a:pPr>
            <a:endParaRPr lang="en-CA" sz="2000" spc="-1390" dirty="0">
              <a:latin typeface="Cambria Math"/>
              <a:cs typeface="Georgia"/>
            </a:endParaRPr>
          </a:p>
          <a:p>
            <a:pPr marL="381000" indent="-342900">
              <a:lnSpc>
                <a:spcPct val="100000"/>
              </a:lnSpc>
              <a:spcBef>
                <a:spcPts val="400"/>
              </a:spcBef>
              <a:buFont typeface="Arial"/>
              <a:buChar char="•"/>
              <a:tabLst>
                <a:tab pos="380365" algn="l"/>
                <a:tab pos="381000" algn="l"/>
              </a:tabLst>
            </a:pPr>
            <a:r>
              <a:rPr sz="2000" b="1" dirty="0">
                <a:latin typeface="Georgia"/>
                <a:cs typeface="Georgia"/>
              </a:rPr>
              <a:t>Find</a:t>
            </a:r>
            <a:r>
              <a:rPr sz="2000" b="1" spc="-30" dirty="0">
                <a:latin typeface="Georgia"/>
                <a:cs typeface="Georgia"/>
              </a:rPr>
              <a:t> </a:t>
            </a:r>
            <a:r>
              <a:rPr sz="2000" b="1" dirty="0">
                <a:latin typeface="Georgia"/>
                <a:cs typeface="Georgia"/>
              </a:rPr>
              <a:t>parameters</a:t>
            </a:r>
            <a:r>
              <a:rPr sz="2000" b="1" spc="-25" dirty="0">
                <a:latin typeface="Georgia"/>
                <a:cs typeface="Georgia"/>
              </a:rPr>
              <a:t> </a:t>
            </a:r>
            <a:r>
              <a:rPr sz="2000" b="1" dirty="0">
                <a:latin typeface="Cambria Math"/>
                <a:cs typeface="Cambria Math"/>
              </a:rPr>
              <a:t>𝑤</a:t>
            </a:r>
            <a:r>
              <a:rPr sz="2175" b="1" baseline="-15325" dirty="0">
                <a:latin typeface="Cambria Math"/>
                <a:cs typeface="Cambria Math"/>
              </a:rPr>
              <a:t>0</a:t>
            </a:r>
            <a:r>
              <a:rPr sz="2175" b="1" spc="322" baseline="-15325" dirty="0">
                <a:latin typeface="Cambria Math"/>
                <a:cs typeface="Cambria Math"/>
              </a:rPr>
              <a:t> </a:t>
            </a:r>
            <a:r>
              <a:rPr sz="2000" b="1" dirty="0">
                <a:latin typeface="Georgia"/>
                <a:cs typeface="Georgia"/>
              </a:rPr>
              <a:t>and</a:t>
            </a:r>
            <a:r>
              <a:rPr sz="2000" b="1" spc="-15" dirty="0">
                <a:latin typeface="Georgia"/>
                <a:cs typeface="Georgia"/>
              </a:rPr>
              <a:t> </a:t>
            </a:r>
            <a:r>
              <a:rPr sz="2000" b="1" dirty="0">
                <a:latin typeface="Cambria Math"/>
                <a:cs typeface="Cambria Math"/>
              </a:rPr>
              <a:t>𝑤</a:t>
            </a:r>
            <a:r>
              <a:rPr sz="2175" b="1" baseline="-15325" dirty="0">
                <a:latin typeface="Cambria Math"/>
                <a:cs typeface="Cambria Math"/>
              </a:rPr>
              <a:t>1</a:t>
            </a:r>
            <a:r>
              <a:rPr sz="2175" b="1" spc="337" baseline="-15325" dirty="0">
                <a:latin typeface="Cambria Math"/>
                <a:cs typeface="Cambria Math"/>
              </a:rPr>
              <a:t> </a:t>
            </a:r>
            <a:r>
              <a:rPr sz="2000" dirty="0">
                <a:latin typeface="Georgia"/>
                <a:cs typeface="Georgia"/>
              </a:rPr>
              <a:t>by</a:t>
            </a:r>
            <a:r>
              <a:rPr sz="2000" spc="-25" dirty="0">
                <a:latin typeface="Georgia"/>
                <a:cs typeface="Georgia"/>
              </a:rPr>
              <a:t> </a:t>
            </a:r>
            <a:r>
              <a:rPr sz="2000" spc="-10" dirty="0" err="1">
                <a:latin typeface="Georgia"/>
                <a:cs typeface="Georgia"/>
              </a:rPr>
              <a:t>minimising</a:t>
            </a:r>
            <a:endParaRPr sz="2000" dirty="0">
              <a:latin typeface="Georgia"/>
              <a:cs typeface="Georgia"/>
            </a:endParaRPr>
          </a:p>
        </p:txBody>
      </p:sp>
      <p:pic>
        <p:nvPicPr>
          <p:cNvPr id="8" name="object 8"/>
          <p:cNvPicPr/>
          <p:nvPr/>
        </p:nvPicPr>
        <p:blipFill>
          <a:blip r:embed="rId3" cstate="print"/>
          <a:stretch>
            <a:fillRect/>
          </a:stretch>
        </p:blipFill>
        <p:spPr>
          <a:xfrm>
            <a:off x="9849027" y="1136595"/>
            <a:ext cx="2095500" cy="1133855"/>
          </a:xfrm>
          <a:prstGeom prst="rect">
            <a:avLst/>
          </a:prstGeom>
        </p:spPr>
      </p:pic>
      <p:pic>
        <p:nvPicPr>
          <p:cNvPr id="9" name="Content Placeholder 4" descr="A black text on a white background&#10;&#10;Description automatically generated">
            <a:extLst>
              <a:ext uri="{FF2B5EF4-FFF2-40B4-BE49-F238E27FC236}">
                <a16:creationId xmlns:a16="http://schemas.microsoft.com/office/drawing/2014/main" id="{47982E10-7A59-AFC9-5FF2-56239D79E77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74798" b="38352"/>
          <a:stretch/>
        </p:blipFill>
        <p:spPr>
          <a:xfrm>
            <a:off x="5589663" y="951118"/>
            <a:ext cx="2277999" cy="704913"/>
          </a:xfrm>
        </p:spPr>
      </p:pic>
      <p:pic>
        <p:nvPicPr>
          <p:cNvPr id="12" name="Picture 11" descr="A black text on a white background&#10;&#10;Description automatically generated">
            <a:extLst>
              <a:ext uri="{FF2B5EF4-FFF2-40B4-BE49-F238E27FC236}">
                <a16:creationId xmlns:a16="http://schemas.microsoft.com/office/drawing/2014/main" id="{3B037A56-8938-6231-4CF5-1839F8064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0101" y="1795281"/>
            <a:ext cx="2635122" cy="1106413"/>
          </a:xfrm>
          <a:prstGeom prst="rect">
            <a:avLst/>
          </a:prstGeom>
        </p:spPr>
      </p:pic>
      <p:pic>
        <p:nvPicPr>
          <p:cNvPr id="14" name="Picture 13" descr="A close-up of a text&#10;&#10;Description automatically generated">
            <a:extLst>
              <a:ext uri="{FF2B5EF4-FFF2-40B4-BE49-F238E27FC236}">
                <a16:creationId xmlns:a16="http://schemas.microsoft.com/office/drawing/2014/main" id="{9442A1EE-120B-8956-21A4-8531DF4848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37" y="2510526"/>
            <a:ext cx="3568700" cy="939800"/>
          </a:xfrm>
          <a:prstGeom prst="rect">
            <a:avLst/>
          </a:prstGeom>
        </p:spPr>
      </p:pic>
      <p:pic>
        <p:nvPicPr>
          <p:cNvPr id="16" name="Picture 15" descr="A screenshot of a computer code&#10;&#10;Description automatically generated">
            <a:extLst>
              <a:ext uri="{FF2B5EF4-FFF2-40B4-BE49-F238E27FC236}">
                <a16:creationId xmlns:a16="http://schemas.microsoft.com/office/drawing/2014/main" id="{350EADB3-A79D-3C70-0F91-B9B00F3DA2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25" y="3962400"/>
            <a:ext cx="4290175" cy="2367691"/>
          </a:xfrm>
          <a:prstGeom prst="rect">
            <a:avLst/>
          </a:prstGeom>
        </p:spPr>
      </p:pic>
      <p:sp>
        <p:nvSpPr>
          <p:cNvPr id="18" name="TextBox 17">
            <a:extLst>
              <a:ext uri="{FF2B5EF4-FFF2-40B4-BE49-F238E27FC236}">
                <a16:creationId xmlns:a16="http://schemas.microsoft.com/office/drawing/2014/main" id="{4D20FDD3-0B20-F0B0-36AD-9146CF64A053}"/>
              </a:ext>
            </a:extLst>
          </p:cNvPr>
          <p:cNvSpPr txBox="1"/>
          <p:nvPr/>
        </p:nvSpPr>
        <p:spPr>
          <a:xfrm>
            <a:off x="4172776" y="3069306"/>
            <a:ext cx="8001000" cy="3416320"/>
          </a:xfrm>
          <a:prstGeom prst="rect">
            <a:avLst/>
          </a:prstGeom>
          <a:noFill/>
        </p:spPr>
        <p:txBody>
          <a:bodyPr wrap="square">
            <a:spAutoFit/>
          </a:bodyPr>
          <a:lstStyle/>
          <a:p>
            <a:pPr algn="l"/>
            <a:r>
              <a:rPr lang="en-CA" b="1" i="0" u="none" strike="noStrike" dirty="0">
                <a:solidFill>
                  <a:srgbClr val="000000"/>
                </a:solidFill>
                <a:effectLst/>
                <a:latin typeface="Courier New" panose="02070309020205020404" pitchFamily="49" charset="0"/>
              </a:rPr>
              <a:t>X </a:t>
            </a:r>
            <a:r>
              <a:rPr lang="en-CA" b="0" i="0" u="none" strike="noStrike" dirty="0">
                <a:solidFill>
                  <a:srgbClr val="000000"/>
                </a:solidFill>
                <a:effectLst/>
                <a:latin typeface="Courier New" panose="02070309020205020404" pitchFamily="49" charset="0"/>
              </a:rPr>
              <a:t>is a </a:t>
            </a:r>
            <a:r>
              <a:rPr lang="en-CA" b="1" i="0" u="none" strike="noStrike" dirty="0">
                <a:solidFill>
                  <a:srgbClr val="000000"/>
                </a:solidFill>
                <a:effectLst/>
                <a:latin typeface="Courier New" panose="02070309020205020404" pitchFamily="49" charset="0"/>
              </a:rPr>
              <a:t>set of input features (X)</a:t>
            </a:r>
            <a:r>
              <a:rPr lang="en-CA" b="0" i="0" u="none" strike="noStrike" dirty="0">
                <a:solidFill>
                  <a:srgbClr val="000000"/>
                </a:solidFill>
                <a:effectLst/>
                <a:latin typeface="Courier New" panose="02070309020205020404" pitchFamily="49" charset="0"/>
              </a:rPr>
              <a:t> and corresponding </a:t>
            </a:r>
            <a:r>
              <a:rPr lang="en-CA" b="1" i="0" u="none" strike="noStrike" dirty="0">
                <a:solidFill>
                  <a:srgbClr val="000000"/>
                </a:solidFill>
                <a:effectLst/>
                <a:latin typeface="Courier New" panose="02070309020205020404" pitchFamily="49" charset="0"/>
              </a:rPr>
              <a:t>output labels (y)</a:t>
            </a:r>
            <a:r>
              <a:rPr lang="en-CA" b="0" i="0" u="none" strike="noStrike" dirty="0">
                <a:solidFill>
                  <a:srgbClr val="000000"/>
                </a:solidFill>
                <a:effectLst/>
                <a:latin typeface="Courier New" panose="02070309020205020404" pitchFamily="49" charset="0"/>
              </a:rPr>
              <a:t>.</a:t>
            </a:r>
          </a:p>
          <a:p>
            <a:pPr algn="l"/>
            <a:br>
              <a:rPr lang="en-CA" b="0" i="0" u="none" strike="noStrike" dirty="0">
                <a:solidFill>
                  <a:srgbClr val="000000"/>
                </a:solidFill>
                <a:effectLst/>
                <a:latin typeface="Courier New" panose="02070309020205020404" pitchFamily="49" charset="0"/>
              </a:rPr>
            </a:br>
            <a:r>
              <a:rPr lang="en-CA" b="1" i="0" u="none" strike="noStrike" dirty="0">
                <a:solidFill>
                  <a:srgbClr val="000000"/>
                </a:solidFill>
                <a:effectLst/>
                <a:latin typeface="Courier New" panose="02070309020205020404" pitchFamily="49" charset="0"/>
              </a:rPr>
              <a:t>X: </a:t>
            </a:r>
            <a:r>
              <a:rPr lang="en-CA" b="0" i="0" u="none" strike="noStrike" dirty="0">
                <a:solidFill>
                  <a:srgbClr val="000000"/>
                </a:solidFill>
                <a:effectLst/>
                <a:latin typeface="Courier New" panose="02070309020205020404" pitchFamily="49" charset="0"/>
              </a:rPr>
              <a:t>This is generally a two-dimensional array or a </a:t>
            </a:r>
            <a:r>
              <a:rPr lang="en-CA" b="1" i="0" u="none" strike="noStrike" dirty="0">
                <a:solidFill>
                  <a:srgbClr val="000000"/>
                </a:solidFill>
                <a:effectLst/>
                <a:latin typeface="Courier New" panose="02070309020205020404" pitchFamily="49" charset="0"/>
              </a:rPr>
              <a:t>pandas </a:t>
            </a:r>
            <a:r>
              <a:rPr lang="en-CA" b="1" i="0" u="none" strike="noStrike" dirty="0" err="1">
                <a:solidFill>
                  <a:srgbClr val="000000"/>
                </a:solidFill>
                <a:effectLst/>
                <a:latin typeface="Courier New" panose="02070309020205020404" pitchFamily="49" charset="0"/>
              </a:rPr>
              <a:t>dataframe</a:t>
            </a:r>
            <a:r>
              <a:rPr lang="en-CA" b="0" i="0" u="none" strike="noStrike" dirty="0">
                <a:solidFill>
                  <a:srgbClr val="000000"/>
                </a:solidFill>
                <a:effectLst/>
                <a:latin typeface="Courier New" panose="02070309020205020404" pitchFamily="49" charset="0"/>
              </a:rPr>
              <a:t> where </a:t>
            </a:r>
            <a:r>
              <a:rPr lang="en-CA" b="1" i="0" u="none" strike="noStrike" dirty="0">
                <a:solidFill>
                  <a:srgbClr val="000000"/>
                </a:solidFill>
                <a:effectLst/>
                <a:latin typeface="Courier New" panose="02070309020205020404" pitchFamily="49" charset="0"/>
              </a:rPr>
              <a:t>each row represents a distinct data point</a:t>
            </a:r>
            <a:r>
              <a:rPr lang="en-CA" b="0" i="0" u="none" strike="noStrike" dirty="0">
                <a:solidFill>
                  <a:srgbClr val="000000"/>
                </a:solidFill>
                <a:effectLst/>
                <a:latin typeface="Courier New" panose="02070309020205020404" pitchFamily="49" charset="0"/>
              </a:rPr>
              <a:t> and </a:t>
            </a:r>
            <a:r>
              <a:rPr lang="en-CA" b="1" i="0" u="none" strike="noStrike" dirty="0">
                <a:solidFill>
                  <a:srgbClr val="000000"/>
                </a:solidFill>
                <a:effectLst/>
                <a:latin typeface="Courier New" panose="02070309020205020404" pitchFamily="49" charset="0"/>
              </a:rPr>
              <a:t>each column represents a different feature</a:t>
            </a:r>
            <a:r>
              <a:rPr lang="en-CA" b="0" i="0" u="none" strike="noStrike" dirty="0">
                <a:solidFill>
                  <a:srgbClr val="000000"/>
                </a:solidFill>
                <a:effectLst/>
                <a:latin typeface="Courier New" panose="02070309020205020404" pitchFamily="49" charset="0"/>
              </a:rPr>
              <a:t>. Essentially, it contains the independent variables that are used to predict the target variable (y).</a:t>
            </a:r>
          </a:p>
          <a:p>
            <a:pPr algn="l"/>
            <a:br>
              <a:rPr lang="en-CA" b="0" i="0" u="none" strike="noStrike" dirty="0">
                <a:solidFill>
                  <a:srgbClr val="000000"/>
                </a:solidFill>
                <a:effectLst/>
                <a:latin typeface="Courier New" panose="02070309020205020404" pitchFamily="49" charset="0"/>
              </a:rPr>
            </a:br>
            <a:r>
              <a:rPr lang="en-CA" b="1" i="0" u="none" strike="noStrike" dirty="0">
                <a:solidFill>
                  <a:srgbClr val="000000"/>
                </a:solidFill>
                <a:effectLst/>
                <a:latin typeface="Courier New" panose="02070309020205020404" pitchFamily="49" charset="0"/>
              </a:rPr>
              <a:t>y:</a:t>
            </a:r>
            <a:r>
              <a:rPr lang="en-CA" b="0" i="0" u="none" strike="noStrike" dirty="0">
                <a:solidFill>
                  <a:srgbClr val="000000"/>
                </a:solidFill>
                <a:effectLst/>
                <a:latin typeface="Courier New" panose="02070309020205020404" pitchFamily="49" charset="0"/>
              </a:rPr>
              <a:t> This is generally a </a:t>
            </a:r>
            <a:r>
              <a:rPr lang="en-CA" b="1" i="0" u="none" strike="noStrike" dirty="0">
                <a:solidFill>
                  <a:srgbClr val="000000"/>
                </a:solidFill>
                <a:effectLst/>
                <a:latin typeface="Courier New" panose="02070309020205020404" pitchFamily="49" charset="0"/>
              </a:rPr>
              <a:t>one-dimensional array or a pandas series</a:t>
            </a:r>
            <a:r>
              <a:rPr lang="en-CA" b="0" i="0" u="none" strike="noStrike" dirty="0">
                <a:solidFill>
                  <a:srgbClr val="000000"/>
                </a:solidFill>
                <a:effectLst/>
                <a:latin typeface="Courier New" panose="02070309020205020404" pitchFamily="49" charset="0"/>
              </a:rPr>
              <a:t> that </a:t>
            </a:r>
            <a:r>
              <a:rPr lang="en-CA" b="1" i="0" u="none" strike="noStrike" dirty="0">
                <a:solidFill>
                  <a:srgbClr val="000000"/>
                </a:solidFill>
                <a:effectLst/>
                <a:latin typeface="Courier New" panose="02070309020205020404" pitchFamily="49" charset="0"/>
              </a:rPr>
              <a:t>contains the target variable or output labels</a:t>
            </a:r>
            <a:r>
              <a:rPr lang="en-CA" b="0" i="0" u="none" strike="noStrike" dirty="0">
                <a:solidFill>
                  <a:srgbClr val="000000"/>
                </a:solidFill>
                <a:effectLst/>
                <a:latin typeface="Courier New" panose="02070309020205020404" pitchFamily="49" charset="0"/>
              </a:rPr>
              <a:t> that we are trying to predict.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Evaluate</a:t>
            </a:r>
            <a:r>
              <a:rPr spc="-35" dirty="0"/>
              <a:t> </a:t>
            </a:r>
            <a:r>
              <a:rPr dirty="0"/>
              <a:t>the</a:t>
            </a:r>
            <a:r>
              <a:rPr spc="-15" dirty="0"/>
              <a:t> </a:t>
            </a:r>
            <a:r>
              <a:rPr spc="-10" dirty="0"/>
              <a:t>model</a:t>
            </a:r>
          </a:p>
        </p:txBody>
      </p:sp>
      <p:grpSp>
        <p:nvGrpSpPr>
          <p:cNvPr id="10" name="object 10"/>
          <p:cNvGrpSpPr/>
          <p:nvPr/>
        </p:nvGrpSpPr>
        <p:grpSpPr>
          <a:xfrm>
            <a:off x="5266906" y="3421367"/>
            <a:ext cx="1839595" cy="561340"/>
            <a:chOff x="5266906" y="3421367"/>
            <a:chExt cx="1839595" cy="561340"/>
          </a:xfrm>
        </p:grpSpPr>
        <p:pic>
          <p:nvPicPr>
            <p:cNvPr id="11" name="object 11"/>
            <p:cNvPicPr/>
            <p:nvPr/>
          </p:nvPicPr>
          <p:blipFill>
            <a:blip r:embed="rId3" cstate="print"/>
            <a:stretch>
              <a:fillRect/>
            </a:stretch>
          </p:blipFill>
          <p:spPr>
            <a:xfrm>
              <a:off x="5266906" y="3453151"/>
              <a:ext cx="1839542" cy="430182"/>
            </a:xfrm>
            <a:prstGeom prst="rect">
              <a:avLst/>
            </a:prstGeom>
          </p:spPr>
        </p:pic>
        <p:pic>
          <p:nvPicPr>
            <p:cNvPr id="12" name="object 12"/>
            <p:cNvPicPr/>
            <p:nvPr/>
          </p:nvPicPr>
          <p:blipFill>
            <a:blip r:embed="rId4" cstate="print"/>
            <a:stretch>
              <a:fillRect/>
            </a:stretch>
          </p:blipFill>
          <p:spPr>
            <a:xfrm>
              <a:off x="5323332" y="3421367"/>
              <a:ext cx="1725167" cy="560844"/>
            </a:xfrm>
            <a:prstGeom prst="rect">
              <a:avLst/>
            </a:prstGeom>
          </p:spPr>
        </p:pic>
        <p:sp>
          <p:nvSpPr>
            <p:cNvPr id="13" name="object 13"/>
            <p:cNvSpPr/>
            <p:nvPr/>
          </p:nvSpPr>
          <p:spPr>
            <a:xfrm>
              <a:off x="5314950" y="3478529"/>
              <a:ext cx="1748155" cy="338455"/>
            </a:xfrm>
            <a:custGeom>
              <a:avLst/>
              <a:gdLst/>
              <a:ahLst/>
              <a:cxnLst/>
              <a:rect l="l" t="t" r="r" b="b"/>
              <a:pathLst>
                <a:path w="1748154" h="338454">
                  <a:moveTo>
                    <a:pt x="0" y="56387"/>
                  </a:moveTo>
                  <a:lnTo>
                    <a:pt x="4435" y="34450"/>
                  </a:lnTo>
                  <a:lnTo>
                    <a:pt x="16525" y="16525"/>
                  </a:lnTo>
                  <a:lnTo>
                    <a:pt x="34450" y="4435"/>
                  </a:lnTo>
                  <a:lnTo>
                    <a:pt x="56387" y="0"/>
                  </a:lnTo>
                  <a:lnTo>
                    <a:pt x="1691640" y="0"/>
                  </a:lnTo>
                  <a:lnTo>
                    <a:pt x="1713577" y="4435"/>
                  </a:lnTo>
                  <a:lnTo>
                    <a:pt x="1731502" y="16525"/>
                  </a:lnTo>
                  <a:lnTo>
                    <a:pt x="1743592" y="34450"/>
                  </a:lnTo>
                  <a:lnTo>
                    <a:pt x="1748027" y="56387"/>
                  </a:lnTo>
                  <a:lnTo>
                    <a:pt x="1748027" y="281940"/>
                  </a:lnTo>
                  <a:lnTo>
                    <a:pt x="1743592" y="303877"/>
                  </a:lnTo>
                  <a:lnTo>
                    <a:pt x="1731502" y="321802"/>
                  </a:lnTo>
                  <a:lnTo>
                    <a:pt x="1713577" y="333892"/>
                  </a:lnTo>
                  <a:lnTo>
                    <a:pt x="1691640" y="338328"/>
                  </a:lnTo>
                  <a:lnTo>
                    <a:pt x="56387" y="338328"/>
                  </a:lnTo>
                  <a:lnTo>
                    <a:pt x="34450" y="333892"/>
                  </a:lnTo>
                  <a:lnTo>
                    <a:pt x="16525" y="321802"/>
                  </a:lnTo>
                  <a:lnTo>
                    <a:pt x="4435" y="303877"/>
                  </a:lnTo>
                  <a:lnTo>
                    <a:pt x="0" y="281940"/>
                  </a:lnTo>
                  <a:lnTo>
                    <a:pt x="0" y="56387"/>
                  </a:lnTo>
                  <a:close/>
                </a:path>
              </a:pathLst>
            </a:custGeom>
            <a:ln w="28955">
              <a:solidFill>
                <a:srgbClr val="C00000"/>
              </a:solidFill>
            </a:ln>
          </p:spPr>
          <p:txBody>
            <a:bodyPr wrap="square" lIns="0" tIns="0" rIns="0" bIns="0" rtlCol="0"/>
            <a:lstStyle/>
            <a:p>
              <a:endParaRPr/>
            </a:p>
          </p:txBody>
        </p:sp>
      </p:grpSp>
      <p:sp>
        <p:nvSpPr>
          <p:cNvPr id="14" name="object 14"/>
          <p:cNvSpPr txBox="1"/>
          <p:nvPr/>
        </p:nvSpPr>
        <p:spPr>
          <a:xfrm>
            <a:off x="5491734" y="3491865"/>
            <a:ext cx="139573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mbria"/>
                <a:cs typeface="Cambria"/>
              </a:rPr>
              <a:t>Total</a:t>
            </a:r>
            <a:r>
              <a:rPr sz="1800" spc="-70" dirty="0">
                <a:latin typeface="Cambria"/>
                <a:cs typeface="Cambria"/>
              </a:rPr>
              <a:t> </a:t>
            </a:r>
            <a:r>
              <a:rPr sz="1800" spc="-10" dirty="0">
                <a:latin typeface="Cambria"/>
                <a:cs typeface="Cambria"/>
              </a:rPr>
              <a:t>variance</a:t>
            </a:r>
            <a:endParaRPr sz="1800">
              <a:latin typeface="Cambria"/>
              <a:cs typeface="Cambria"/>
            </a:endParaRPr>
          </a:p>
        </p:txBody>
      </p:sp>
      <p:sp>
        <p:nvSpPr>
          <p:cNvPr id="21" name="object 21"/>
          <p:cNvSpPr txBox="1"/>
          <p:nvPr/>
        </p:nvSpPr>
        <p:spPr>
          <a:xfrm>
            <a:off x="650240" y="882751"/>
            <a:ext cx="8722360" cy="1397819"/>
          </a:xfrm>
          <a:prstGeom prst="rect">
            <a:avLst/>
          </a:prstGeom>
        </p:spPr>
        <p:txBody>
          <a:bodyPr vert="horz" wrap="square" lIns="0" tIns="50800" rIns="0" bIns="0" rtlCol="0">
            <a:spAutoFit/>
          </a:bodyPr>
          <a:lstStyle/>
          <a:p>
            <a:pPr marL="50800">
              <a:lnSpc>
                <a:spcPct val="100000"/>
              </a:lnSpc>
              <a:spcBef>
                <a:spcPts val="400"/>
              </a:spcBef>
            </a:pPr>
            <a:r>
              <a:rPr sz="2000" b="1" dirty="0">
                <a:solidFill>
                  <a:srgbClr val="C00000"/>
                </a:solidFill>
                <a:latin typeface="Georgia"/>
                <a:cs typeface="Georgia"/>
              </a:rPr>
              <a:t>R</a:t>
            </a:r>
            <a:r>
              <a:rPr sz="1950" b="1" baseline="25641" dirty="0">
                <a:solidFill>
                  <a:srgbClr val="C00000"/>
                </a:solidFill>
                <a:latin typeface="Georgia"/>
                <a:cs typeface="Georgia"/>
              </a:rPr>
              <a:t>2</a:t>
            </a:r>
            <a:r>
              <a:rPr sz="1950" b="1" spc="300" baseline="25641" dirty="0">
                <a:solidFill>
                  <a:srgbClr val="C00000"/>
                </a:solidFill>
                <a:latin typeface="Georgia"/>
                <a:cs typeface="Georgia"/>
              </a:rPr>
              <a:t> </a:t>
            </a:r>
            <a:r>
              <a:rPr sz="2000" b="1" spc="-10" dirty="0">
                <a:solidFill>
                  <a:srgbClr val="C00000"/>
                </a:solidFill>
                <a:latin typeface="Georgia"/>
                <a:cs typeface="Georgia"/>
              </a:rPr>
              <a:t>score</a:t>
            </a:r>
            <a:endParaRPr sz="2000" dirty="0">
              <a:latin typeface="Georgia"/>
              <a:cs typeface="Georgia"/>
            </a:endParaRPr>
          </a:p>
          <a:p>
            <a:pPr marL="393700" indent="-342900">
              <a:lnSpc>
                <a:spcPct val="100000"/>
              </a:lnSpc>
              <a:spcBef>
                <a:spcPts val="300"/>
              </a:spcBef>
              <a:buFont typeface="Arial"/>
              <a:buChar char="•"/>
              <a:tabLst>
                <a:tab pos="393065" algn="l"/>
                <a:tab pos="393700" algn="l"/>
              </a:tabLst>
            </a:pPr>
            <a:r>
              <a:rPr sz="2000" b="1" dirty="0">
                <a:latin typeface="Georgia"/>
                <a:cs typeface="Georgia"/>
              </a:rPr>
              <a:t>the</a:t>
            </a:r>
            <a:r>
              <a:rPr sz="2000" b="1" spc="-35" dirty="0">
                <a:latin typeface="Georgia"/>
                <a:cs typeface="Georgia"/>
              </a:rPr>
              <a:t> </a:t>
            </a:r>
            <a:r>
              <a:rPr sz="2000" b="1" dirty="0">
                <a:latin typeface="Georgia"/>
                <a:cs typeface="Georgia"/>
              </a:rPr>
              <a:t>default</a:t>
            </a:r>
            <a:r>
              <a:rPr sz="2000" b="1" spc="-25" dirty="0">
                <a:latin typeface="Georgia"/>
                <a:cs typeface="Georgia"/>
              </a:rPr>
              <a:t> </a:t>
            </a:r>
            <a:r>
              <a:rPr sz="2000" b="1" dirty="0">
                <a:latin typeface="Georgia"/>
                <a:cs typeface="Georgia"/>
              </a:rPr>
              <a:t>measure</a:t>
            </a:r>
            <a:r>
              <a:rPr sz="2000" spc="-10" dirty="0">
                <a:latin typeface="Georgia"/>
                <a:cs typeface="Georgia"/>
              </a:rPr>
              <a:t> </a:t>
            </a:r>
            <a:r>
              <a:rPr sz="2000" dirty="0">
                <a:latin typeface="Georgia"/>
                <a:cs typeface="Georgia"/>
              </a:rPr>
              <a:t>to</a:t>
            </a:r>
            <a:r>
              <a:rPr sz="2000" spc="-15" dirty="0">
                <a:latin typeface="Georgia"/>
                <a:cs typeface="Georgia"/>
              </a:rPr>
              <a:t> </a:t>
            </a:r>
            <a:r>
              <a:rPr sz="2000" dirty="0">
                <a:latin typeface="Georgia"/>
                <a:cs typeface="Georgia"/>
              </a:rPr>
              <a:t>evaluate</a:t>
            </a:r>
            <a:r>
              <a:rPr sz="2000" spc="-35" dirty="0">
                <a:latin typeface="Georgia"/>
                <a:cs typeface="Georgia"/>
              </a:rPr>
              <a:t> </a:t>
            </a:r>
            <a:r>
              <a:rPr sz="2000" dirty="0">
                <a:latin typeface="Georgia"/>
                <a:cs typeface="Georgia"/>
              </a:rPr>
              <a:t>regression</a:t>
            </a:r>
            <a:r>
              <a:rPr sz="2000" spc="-20" dirty="0">
                <a:latin typeface="Georgia"/>
                <a:cs typeface="Georgia"/>
              </a:rPr>
              <a:t> </a:t>
            </a:r>
            <a:r>
              <a:rPr sz="2000" dirty="0">
                <a:latin typeface="Georgia"/>
                <a:cs typeface="Georgia"/>
              </a:rPr>
              <a:t>models</a:t>
            </a:r>
            <a:r>
              <a:rPr sz="2000" spc="-25" dirty="0">
                <a:latin typeface="Georgia"/>
                <a:cs typeface="Georgia"/>
              </a:rPr>
              <a:t> </a:t>
            </a:r>
            <a:r>
              <a:rPr sz="2000" dirty="0">
                <a:latin typeface="Georgia"/>
                <a:cs typeface="Georgia"/>
              </a:rPr>
              <a:t>in</a:t>
            </a:r>
            <a:r>
              <a:rPr sz="2000" spc="-15" dirty="0">
                <a:latin typeface="Georgia"/>
                <a:cs typeface="Georgia"/>
              </a:rPr>
              <a:t> </a:t>
            </a:r>
            <a:r>
              <a:rPr sz="2000" spc="-10" dirty="0">
                <a:latin typeface="Georgia"/>
                <a:cs typeface="Georgia"/>
              </a:rPr>
              <a:t>sklearn</a:t>
            </a:r>
            <a:endParaRPr sz="2000" dirty="0">
              <a:latin typeface="Georgia"/>
              <a:cs typeface="Georgia"/>
            </a:endParaRPr>
          </a:p>
          <a:p>
            <a:pPr marL="393700" indent="-342900">
              <a:lnSpc>
                <a:spcPct val="100000"/>
              </a:lnSpc>
              <a:spcBef>
                <a:spcPts val="300"/>
              </a:spcBef>
              <a:buFont typeface="Arial"/>
              <a:buChar char="•"/>
              <a:tabLst>
                <a:tab pos="393065" algn="l"/>
                <a:tab pos="393700" algn="l"/>
              </a:tabLst>
            </a:pPr>
            <a:r>
              <a:rPr sz="2000" b="1" dirty="0">
                <a:latin typeface="Georgia"/>
                <a:cs typeface="Georgia"/>
              </a:rPr>
              <a:t>Proportion</a:t>
            </a:r>
            <a:r>
              <a:rPr sz="2000" b="1" spc="-15" dirty="0">
                <a:latin typeface="Georgia"/>
                <a:cs typeface="Georgia"/>
              </a:rPr>
              <a:t> </a:t>
            </a:r>
            <a:r>
              <a:rPr sz="2000" b="1" dirty="0">
                <a:latin typeface="Georgia"/>
                <a:cs typeface="Georgia"/>
              </a:rPr>
              <a:t>of</a:t>
            </a:r>
            <a:r>
              <a:rPr sz="2000" b="1" spc="-20" dirty="0">
                <a:latin typeface="Georgia"/>
                <a:cs typeface="Georgia"/>
              </a:rPr>
              <a:t> </a:t>
            </a:r>
            <a:r>
              <a:rPr sz="2000" b="1" dirty="0">
                <a:latin typeface="Georgia"/>
                <a:cs typeface="Georgia"/>
              </a:rPr>
              <a:t>total</a:t>
            </a:r>
            <a:r>
              <a:rPr sz="2000" b="1" spc="-25" dirty="0">
                <a:latin typeface="Georgia"/>
                <a:cs typeface="Georgia"/>
              </a:rPr>
              <a:t> </a:t>
            </a:r>
            <a:r>
              <a:rPr sz="2000" b="1" dirty="0">
                <a:latin typeface="Georgia"/>
                <a:cs typeface="Georgia"/>
              </a:rPr>
              <a:t>variance </a:t>
            </a:r>
            <a:r>
              <a:rPr sz="2000" dirty="0">
                <a:latin typeface="Georgia"/>
                <a:cs typeface="Georgia"/>
              </a:rPr>
              <a:t>in the</a:t>
            </a:r>
            <a:r>
              <a:rPr sz="2000" spc="-20" dirty="0">
                <a:latin typeface="Georgia"/>
                <a:cs typeface="Georgia"/>
              </a:rPr>
              <a:t> </a:t>
            </a:r>
            <a:r>
              <a:rPr sz="2000" dirty="0">
                <a:latin typeface="Georgia"/>
                <a:cs typeface="Georgia"/>
              </a:rPr>
              <a:t>data</a:t>
            </a:r>
            <a:r>
              <a:rPr sz="2000" spc="-10" dirty="0">
                <a:latin typeface="Georgia"/>
                <a:cs typeface="Georgia"/>
              </a:rPr>
              <a:t> </a:t>
            </a:r>
            <a:r>
              <a:rPr sz="2000" dirty="0">
                <a:latin typeface="Georgia"/>
                <a:cs typeface="Georgia"/>
              </a:rPr>
              <a:t>explained</a:t>
            </a:r>
            <a:r>
              <a:rPr sz="2000" spc="-20" dirty="0">
                <a:latin typeface="Georgia"/>
                <a:cs typeface="Georgia"/>
              </a:rPr>
              <a:t> </a:t>
            </a:r>
            <a:r>
              <a:rPr sz="2000" dirty="0">
                <a:latin typeface="Georgia"/>
                <a:cs typeface="Georgia"/>
              </a:rPr>
              <a:t>by</a:t>
            </a:r>
            <a:r>
              <a:rPr sz="2000" spc="-5" dirty="0">
                <a:latin typeface="Georgia"/>
                <a:cs typeface="Georgia"/>
              </a:rPr>
              <a:t> </a:t>
            </a:r>
            <a:r>
              <a:rPr sz="2000" dirty="0">
                <a:latin typeface="Georgia"/>
                <a:cs typeface="Georgia"/>
              </a:rPr>
              <a:t>the</a:t>
            </a:r>
            <a:r>
              <a:rPr sz="2000" spc="-20" dirty="0">
                <a:latin typeface="Georgia"/>
                <a:cs typeface="Georgia"/>
              </a:rPr>
              <a:t> </a:t>
            </a:r>
            <a:r>
              <a:rPr sz="2000" spc="-10" dirty="0">
                <a:latin typeface="Georgia"/>
                <a:cs typeface="Georgia"/>
              </a:rPr>
              <a:t>model</a:t>
            </a:r>
            <a:endParaRPr sz="2000" dirty="0">
              <a:latin typeface="Georgia"/>
              <a:cs typeface="Georgia"/>
            </a:endParaRPr>
          </a:p>
          <a:p>
            <a:pPr marL="393700" indent="-342900">
              <a:lnSpc>
                <a:spcPct val="100000"/>
              </a:lnSpc>
              <a:spcBef>
                <a:spcPts val="315"/>
              </a:spcBef>
              <a:buFont typeface="Arial"/>
              <a:buChar char="•"/>
              <a:tabLst>
                <a:tab pos="393065" algn="l"/>
                <a:tab pos="393700" algn="l"/>
              </a:tabLst>
            </a:pPr>
            <a:r>
              <a:rPr sz="2000" dirty="0">
                <a:latin typeface="Georgia"/>
                <a:cs typeface="Georgia"/>
              </a:rPr>
              <a:t>Perfect</a:t>
            </a:r>
            <a:r>
              <a:rPr sz="2000" spc="-10" dirty="0">
                <a:latin typeface="Georgia"/>
                <a:cs typeface="Georgia"/>
              </a:rPr>
              <a:t> </a:t>
            </a:r>
            <a:r>
              <a:rPr sz="2000" dirty="0">
                <a:latin typeface="Georgia"/>
                <a:cs typeface="Georgia"/>
              </a:rPr>
              <a:t>fit</a:t>
            </a:r>
            <a:r>
              <a:rPr sz="2000" spc="5" dirty="0">
                <a:latin typeface="Georgia"/>
                <a:cs typeface="Georgia"/>
              </a:rPr>
              <a:t> </a:t>
            </a:r>
            <a:r>
              <a:rPr sz="2000" dirty="0">
                <a:latin typeface="Georgia"/>
                <a:cs typeface="Georgia"/>
              </a:rPr>
              <a:t>results in</a:t>
            </a:r>
            <a:r>
              <a:rPr sz="2000" spc="15" dirty="0">
                <a:latin typeface="Georgia"/>
                <a:cs typeface="Georgia"/>
              </a:rPr>
              <a:t> </a:t>
            </a:r>
            <a:r>
              <a:rPr sz="2000" dirty="0">
                <a:latin typeface="Cambria Math"/>
                <a:cs typeface="Cambria Math"/>
              </a:rPr>
              <a:t>𝑅</a:t>
            </a:r>
            <a:r>
              <a:rPr sz="2175" baseline="28735" dirty="0">
                <a:latin typeface="Cambria Math"/>
                <a:cs typeface="Cambria Math"/>
              </a:rPr>
              <a:t>2</a:t>
            </a:r>
            <a:r>
              <a:rPr sz="2175" spc="502" baseline="28735" dirty="0">
                <a:latin typeface="Cambria Math"/>
                <a:cs typeface="Cambria Math"/>
              </a:rPr>
              <a:t> </a:t>
            </a:r>
            <a:r>
              <a:rPr sz="2000" dirty="0">
                <a:latin typeface="Cambria Math"/>
                <a:cs typeface="Cambria Math"/>
              </a:rPr>
              <a:t>=</a:t>
            </a:r>
            <a:r>
              <a:rPr sz="2000" spc="120" dirty="0">
                <a:latin typeface="Cambria Math"/>
                <a:cs typeface="Cambria Math"/>
              </a:rPr>
              <a:t> </a:t>
            </a:r>
            <a:r>
              <a:rPr sz="2000" spc="-50" dirty="0">
                <a:latin typeface="Cambria Math"/>
                <a:cs typeface="Cambria Math"/>
              </a:rPr>
              <a:t>1</a:t>
            </a:r>
            <a:endParaRPr sz="2000" dirty="0">
              <a:latin typeface="Cambria Math"/>
              <a:cs typeface="Cambria Math"/>
            </a:endParaRPr>
          </a:p>
        </p:txBody>
      </p:sp>
      <p:pic>
        <p:nvPicPr>
          <p:cNvPr id="27" name="object 27"/>
          <p:cNvPicPr/>
          <p:nvPr/>
        </p:nvPicPr>
        <p:blipFill>
          <a:blip r:embed="rId5" cstate="print"/>
          <a:stretch>
            <a:fillRect/>
          </a:stretch>
        </p:blipFill>
        <p:spPr>
          <a:xfrm>
            <a:off x="9486900" y="2334767"/>
            <a:ext cx="2095500" cy="1133855"/>
          </a:xfrm>
          <a:prstGeom prst="rect">
            <a:avLst/>
          </a:prstGeom>
        </p:spPr>
      </p:pic>
      <p:pic>
        <p:nvPicPr>
          <p:cNvPr id="29" name="Picture 28" descr="A screenshot of a math equation&#10;&#10;Description automatically generated">
            <a:extLst>
              <a:ext uri="{FF2B5EF4-FFF2-40B4-BE49-F238E27FC236}">
                <a16:creationId xmlns:a16="http://schemas.microsoft.com/office/drawing/2014/main" id="{3B3FFFB2-38D2-D8CA-A985-5423EB5F6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400" y="2202922"/>
            <a:ext cx="5867400" cy="3666195"/>
          </a:xfrm>
          <a:prstGeom prst="rect">
            <a:avLst/>
          </a:prstGeom>
        </p:spPr>
      </p:pic>
      <p:sp>
        <p:nvSpPr>
          <p:cNvPr id="31" name="TextBox 30">
            <a:extLst>
              <a:ext uri="{FF2B5EF4-FFF2-40B4-BE49-F238E27FC236}">
                <a16:creationId xmlns:a16="http://schemas.microsoft.com/office/drawing/2014/main" id="{5106D95A-B310-B94C-B78C-F7E4192D8BD0}"/>
              </a:ext>
            </a:extLst>
          </p:cNvPr>
          <p:cNvSpPr txBox="1"/>
          <p:nvPr/>
        </p:nvSpPr>
        <p:spPr>
          <a:xfrm>
            <a:off x="8201025" y="4704323"/>
            <a:ext cx="6153150" cy="369332"/>
          </a:xfrm>
          <a:prstGeom prst="rect">
            <a:avLst/>
          </a:prstGeom>
          <a:noFill/>
        </p:spPr>
        <p:txBody>
          <a:bodyPr wrap="square">
            <a:spAutoFit/>
          </a:bodyPr>
          <a:lstStyle/>
          <a:p>
            <a:r>
              <a:rPr lang="en-CA" b="0" i="0" u="none" strike="noStrike" dirty="0">
                <a:solidFill>
                  <a:srgbClr val="0432FF"/>
                </a:solidFill>
                <a:effectLst/>
                <a:latin typeface="Roboto" panose="02000000000000000000" pitchFamily="2" charset="0"/>
              </a:rPr>
              <a:t>How good is this score?</a:t>
            </a:r>
            <a:endParaRPr lang="en-US" dirty="0">
              <a:solidFill>
                <a:srgbClr val="0432FF"/>
              </a:solidFill>
            </a:endParaRPr>
          </a:p>
        </p:txBody>
      </p:sp>
      <p:sp>
        <p:nvSpPr>
          <p:cNvPr id="4" name="TextBox 3">
            <a:extLst>
              <a:ext uri="{FF2B5EF4-FFF2-40B4-BE49-F238E27FC236}">
                <a16:creationId xmlns:a16="http://schemas.microsoft.com/office/drawing/2014/main" id="{6424BC06-907A-1CC5-52C0-71604CE7763E}"/>
              </a:ext>
            </a:extLst>
          </p:cNvPr>
          <p:cNvSpPr txBox="1"/>
          <p:nvPr/>
        </p:nvSpPr>
        <p:spPr>
          <a:xfrm>
            <a:off x="0" y="5599200"/>
            <a:ext cx="11125200" cy="707886"/>
          </a:xfrm>
          <a:prstGeom prst="rect">
            <a:avLst/>
          </a:prstGeom>
          <a:noFill/>
        </p:spPr>
        <p:txBody>
          <a:bodyPr wrap="square">
            <a:spAutoFit/>
          </a:bodyPr>
          <a:lstStyle/>
          <a:p>
            <a:pPr algn="l"/>
            <a:r>
              <a:rPr lang="en-CA" sz="2000" b="1" dirty="0">
                <a:latin typeface="Georgia"/>
              </a:rPr>
              <a:t>Keep in mind </a:t>
            </a:r>
            <a:r>
              <a:rPr lang="en-CA" sz="2000" dirty="0">
                <a:latin typeface="Georgia"/>
              </a:rPr>
              <a:t>that a high R-squared doesn't guarantee your model is perfect; it's just one indicator of how well it's doing</a:t>
            </a:r>
            <a:r>
              <a:rPr lang="en-CA" b="0" i="0" u="none" strike="noStrike" dirty="0">
                <a:solidFill>
                  <a:srgbClr val="000000"/>
                </a:solidFill>
                <a:effectLst/>
                <a:latin typeface="Courier New" panose="02070309020205020404" pitchFamily="49" charset="0"/>
              </a:rPr>
              <a:t>.</a:t>
            </a:r>
          </a:p>
        </p:txBody>
      </p:sp>
      <p:sp>
        <p:nvSpPr>
          <p:cNvPr id="5" name="TextBox 4">
            <a:extLst>
              <a:ext uri="{FF2B5EF4-FFF2-40B4-BE49-F238E27FC236}">
                <a16:creationId xmlns:a16="http://schemas.microsoft.com/office/drawing/2014/main" id="{C56F2E63-A5D8-D767-8C11-80376406CB98}"/>
              </a:ext>
            </a:extLst>
          </p:cNvPr>
          <p:cNvSpPr txBox="1"/>
          <p:nvPr/>
        </p:nvSpPr>
        <p:spPr>
          <a:xfrm>
            <a:off x="0" y="6169797"/>
            <a:ext cx="11887200" cy="707886"/>
          </a:xfrm>
          <a:prstGeom prst="rect">
            <a:avLst/>
          </a:prstGeom>
          <a:noFill/>
        </p:spPr>
        <p:txBody>
          <a:bodyPr wrap="square">
            <a:spAutoFit/>
          </a:bodyPr>
          <a:lstStyle/>
          <a:p>
            <a:r>
              <a:rPr lang="en-CA" sz="2000" dirty="0">
                <a:latin typeface="Georgia"/>
              </a:rPr>
              <a:t>A score close to 1 means your model does </a:t>
            </a:r>
            <a:r>
              <a:rPr lang="en-CA" sz="2000" b="1" dirty="0">
                <a:latin typeface="Georgia"/>
              </a:rPr>
              <a:t>an excellent job at explaining the variation in the data</a:t>
            </a:r>
            <a:r>
              <a:rPr lang="en-CA" sz="2000" dirty="0">
                <a:latin typeface="Georgia"/>
              </a:rPr>
              <a:t>, while a low score suggests there's room for improvement.</a:t>
            </a:r>
            <a:endParaRPr lang="en-US" sz="2000" dirty="0">
              <a:latin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Plot</a:t>
            </a:r>
            <a:r>
              <a:rPr spc="-45" dirty="0"/>
              <a:t> </a:t>
            </a:r>
            <a:r>
              <a:rPr dirty="0"/>
              <a:t>the</a:t>
            </a:r>
            <a:r>
              <a:rPr spc="-15" dirty="0"/>
              <a:t> </a:t>
            </a:r>
            <a:r>
              <a:rPr dirty="0"/>
              <a:t>result</a:t>
            </a:r>
            <a:r>
              <a:rPr spc="-40" dirty="0"/>
              <a:t> </a:t>
            </a:r>
            <a:r>
              <a:rPr dirty="0"/>
              <a:t>with</a:t>
            </a:r>
            <a:r>
              <a:rPr spc="-15" dirty="0"/>
              <a:t> </a:t>
            </a:r>
            <a:r>
              <a:rPr spc="-10" dirty="0"/>
              <a:t>Matplotlib</a:t>
            </a:r>
          </a:p>
        </p:txBody>
      </p:sp>
      <p:sp>
        <p:nvSpPr>
          <p:cNvPr id="3" name="object 3"/>
          <p:cNvSpPr txBox="1"/>
          <p:nvPr/>
        </p:nvSpPr>
        <p:spPr>
          <a:xfrm>
            <a:off x="688340" y="882751"/>
            <a:ext cx="3857625" cy="1054735"/>
          </a:xfrm>
          <a:prstGeom prst="rect">
            <a:avLst/>
          </a:prstGeom>
        </p:spPr>
        <p:txBody>
          <a:bodyPr vert="horz" wrap="square" lIns="0" tIns="50800" rIns="0" bIns="0" rtlCol="0">
            <a:spAutoFit/>
          </a:bodyPr>
          <a:lstStyle/>
          <a:p>
            <a:pPr marL="12700">
              <a:lnSpc>
                <a:spcPct val="100000"/>
              </a:lnSpc>
              <a:spcBef>
                <a:spcPts val="400"/>
              </a:spcBef>
            </a:pPr>
            <a:r>
              <a:rPr sz="2000" b="1" spc="-10" dirty="0">
                <a:latin typeface="Georgia"/>
                <a:cs typeface="Georgia"/>
              </a:rPr>
              <a:t>Matplotlib</a:t>
            </a:r>
            <a:endParaRPr sz="2000">
              <a:latin typeface="Georgia"/>
              <a:cs typeface="Georgia"/>
            </a:endParaRPr>
          </a:p>
          <a:p>
            <a:pPr marL="355600" indent="-342900">
              <a:lnSpc>
                <a:spcPct val="100000"/>
              </a:lnSpc>
              <a:spcBef>
                <a:spcPts val="300"/>
              </a:spcBef>
              <a:buFont typeface="Arial"/>
              <a:buChar char="•"/>
              <a:tabLst>
                <a:tab pos="354965" algn="l"/>
                <a:tab pos="355600" algn="l"/>
              </a:tabLst>
            </a:pPr>
            <a:r>
              <a:rPr sz="2000" dirty="0">
                <a:latin typeface="Georgia"/>
                <a:cs typeface="Georgia"/>
              </a:rPr>
              <a:t>Python</a:t>
            </a:r>
            <a:r>
              <a:rPr sz="2000" spc="-10" dirty="0">
                <a:latin typeface="Georgia"/>
                <a:cs typeface="Georgia"/>
              </a:rPr>
              <a:t> </a:t>
            </a:r>
            <a:r>
              <a:rPr sz="2000" dirty="0">
                <a:latin typeface="Georgia"/>
                <a:cs typeface="Georgia"/>
              </a:rPr>
              <a:t>library</a:t>
            </a:r>
            <a:r>
              <a:rPr sz="2000" spc="-5" dirty="0">
                <a:latin typeface="Georgia"/>
                <a:cs typeface="Georgia"/>
              </a:rPr>
              <a:t> </a:t>
            </a:r>
            <a:r>
              <a:rPr sz="2000" dirty="0">
                <a:latin typeface="Georgia"/>
                <a:cs typeface="Georgia"/>
              </a:rPr>
              <a:t>for</a:t>
            </a:r>
            <a:r>
              <a:rPr sz="2000" spc="-10" dirty="0">
                <a:latin typeface="Georgia"/>
                <a:cs typeface="Georgia"/>
              </a:rPr>
              <a:t> visualisation</a:t>
            </a:r>
            <a:endParaRPr sz="2000">
              <a:latin typeface="Georgia"/>
              <a:cs typeface="Georgia"/>
            </a:endParaRPr>
          </a:p>
          <a:p>
            <a:pPr marL="355600" indent="-342900">
              <a:lnSpc>
                <a:spcPct val="100000"/>
              </a:lnSpc>
              <a:spcBef>
                <a:spcPts val="300"/>
              </a:spcBef>
              <a:buFont typeface="Arial"/>
              <a:buChar char="•"/>
              <a:tabLst>
                <a:tab pos="354965" algn="l"/>
                <a:tab pos="355600" algn="l"/>
              </a:tabLst>
            </a:pPr>
            <a:r>
              <a:rPr sz="2000" dirty="0">
                <a:latin typeface="Georgia"/>
                <a:cs typeface="Georgia"/>
              </a:rPr>
              <a:t>Similar</a:t>
            </a:r>
            <a:r>
              <a:rPr sz="2000" spc="-5" dirty="0">
                <a:latin typeface="Georgia"/>
                <a:cs typeface="Georgia"/>
              </a:rPr>
              <a:t> </a:t>
            </a:r>
            <a:r>
              <a:rPr sz="2000" dirty="0">
                <a:latin typeface="Georgia"/>
                <a:cs typeface="Georgia"/>
              </a:rPr>
              <a:t>to </a:t>
            </a:r>
            <a:r>
              <a:rPr sz="2000" spc="-10" dirty="0">
                <a:latin typeface="Georgia"/>
                <a:cs typeface="Georgia"/>
              </a:rPr>
              <a:t>Matlab</a:t>
            </a:r>
            <a:endParaRPr sz="2000">
              <a:latin typeface="Georgia"/>
              <a:cs typeface="Georgia"/>
            </a:endParaRPr>
          </a:p>
        </p:txBody>
      </p:sp>
      <p:pic>
        <p:nvPicPr>
          <p:cNvPr id="4" name="object 4"/>
          <p:cNvPicPr/>
          <p:nvPr/>
        </p:nvPicPr>
        <p:blipFill>
          <a:blip r:embed="rId3" cstate="print"/>
          <a:stretch>
            <a:fillRect/>
          </a:stretch>
        </p:blipFill>
        <p:spPr>
          <a:xfrm>
            <a:off x="5344628" y="1301425"/>
            <a:ext cx="2503515" cy="507609"/>
          </a:xfrm>
          <a:prstGeom prst="rect">
            <a:avLst/>
          </a:prstGeom>
        </p:spPr>
      </p:pic>
      <p:pic>
        <p:nvPicPr>
          <p:cNvPr id="5" name="object 5"/>
          <p:cNvPicPr/>
          <p:nvPr/>
        </p:nvPicPr>
        <p:blipFill>
          <a:blip r:embed="rId4" cstate="print"/>
          <a:stretch>
            <a:fillRect/>
          </a:stretch>
        </p:blipFill>
        <p:spPr>
          <a:xfrm>
            <a:off x="407665" y="1970823"/>
            <a:ext cx="6297935" cy="3286977"/>
          </a:xfrm>
          <a:prstGeom prst="rect">
            <a:avLst/>
          </a:prstGeom>
        </p:spPr>
      </p:pic>
      <p:sp>
        <p:nvSpPr>
          <p:cNvPr id="6" name="object 6"/>
          <p:cNvSpPr txBox="1"/>
          <p:nvPr/>
        </p:nvSpPr>
        <p:spPr>
          <a:xfrm>
            <a:off x="8090527" y="1533024"/>
            <a:ext cx="3039110" cy="965835"/>
          </a:xfrm>
          <a:prstGeom prst="rect">
            <a:avLst/>
          </a:prstGeom>
        </p:spPr>
        <p:txBody>
          <a:bodyPr vert="horz" wrap="square" lIns="0" tIns="71120" rIns="0" bIns="0" rtlCol="0">
            <a:spAutoFit/>
          </a:bodyPr>
          <a:lstStyle/>
          <a:p>
            <a:pPr marL="12700">
              <a:lnSpc>
                <a:spcPct val="100000"/>
              </a:lnSpc>
              <a:spcBef>
                <a:spcPts val="560"/>
              </a:spcBef>
            </a:pPr>
            <a:r>
              <a:rPr sz="1800" dirty="0">
                <a:latin typeface="Courier New"/>
                <a:cs typeface="Courier New"/>
              </a:rPr>
              <a:t>%matplotlib</a:t>
            </a:r>
            <a:r>
              <a:rPr sz="1800" spc="-114" dirty="0">
                <a:latin typeface="Courier New"/>
                <a:cs typeface="Courier New"/>
              </a:rPr>
              <a:t> </a:t>
            </a:r>
            <a:r>
              <a:rPr sz="1800" spc="-10" dirty="0">
                <a:latin typeface="Courier New"/>
                <a:cs typeface="Courier New"/>
              </a:rPr>
              <a:t>inline</a:t>
            </a:r>
            <a:endParaRPr sz="1800" dirty="0">
              <a:latin typeface="Courier New"/>
              <a:cs typeface="Courier New"/>
            </a:endParaRPr>
          </a:p>
          <a:p>
            <a:pPr marL="12700" marR="5080">
              <a:lnSpc>
                <a:spcPct val="100000"/>
              </a:lnSpc>
              <a:spcBef>
                <a:spcPts val="459"/>
              </a:spcBef>
            </a:pPr>
            <a:r>
              <a:rPr sz="1800" dirty="0">
                <a:latin typeface="Georgia"/>
                <a:cs typeface="Georgia"/>
              </a:rPr>
              <a:t>plots</a:t>
            </a:r>
            <a:r>
              <a:rPr sz="1800" spc="-15" dirty="0">
                <a:latin typeface="Georgia"/>
                <a:cs typeface="Georgia"/>
              </a:rPr>
              <a:t> </a:t>
            </a:r>
            <a:r>
              <a:rPr sz="1800" dirty="0">
                <a:latin typeface="Georgia"/>
                <a:cs typeface="Georgia"/>
              </a:rPr>
              <a:t>appear</a:t>
            </a:r>
            <a:r>
              <a:rPr sz="1800" spc="-5" dirty="0">
                <a:latin typeface="Georgia"/>
                <a:cs typeface="Georgia"/>
              </a:rPr>
              <a:t> </a:t>
            </a:r>
            <a:r>
              <a:rPr sz="1800" dirty="0">
                <a:latin typeface="Georgia"/>
                <a:cs typeface="Georgia"/>
              </a:rPr>
              <a:t>and are</a:t>
            </a:r>
            <a:r>
              <a:rPr sz="1800" spc="5" dirty="0">
                <a:latin typeface="Georgia"/>
                <a:cs typeface="Georgia"/>
              </a:rPr>
              <a:t> </a:t>
            </a:r>
            <a:r>
              <a:rPr sz="1800" dirty="0">
                <a:latin typeface="Georgia"/>
                <a:cs typeface="Georgia"/>
              </a:rPr>
              <a:t>stored</a:t>
            </a:r>
            <a:r>
              <a:rPr sz="1800" spc="5" dirty="0">
                <a:latin typeface="Georgia"/>
                <a:cs typeface="Georgia"/>
              </a:rPr>
              <a:t> </a:t>
            </a:r>
            <a:r>
              <a:rPr sz="1800" spc="-25" dirty="0">
                <a:latin typeface="Georgia"/>
                <a:cs typeface="Georgia"/>
              </a:rPr>
              <a:t>in </a:t>
            </a:r>
            <a:r>
              <a:rPr sz="1800" dirty="0">
                <a:latin typeface="Georgia"/>
                <a:cs typeface="Georgia"/>
              </a:rPr>
              <a:t>Jupyter</a:t>
            </a:r>
            <a:r>
              <a:rPr sz="1800" spc="5" dirty="0">
                <a:latin typeface="Georgia"/>
                <a:cs typeface="Georgia"/>
              </a:rPr>
              <a:t> </a:t>
            </a:r>
            <a:r>
              <a:rPr sz="1800" spc="-10" dirty="0">
                <a:latin typeface="Georgia"/>
                <a:cs typeface="Georgia"/>
              </a:rPr>
              <a:t>notebooks</a:t>
            </a:r>
            <a:endParaRPr sz="1800" dirty="0">
              <a:latin typeface="Georgia"/>
              <a:cs typeface="Georgia"/>
            </a:endParaRPr>
          </a:p>
        </p:txBody>
      </p:sp>
      <p:pic>
        <p:nvPicPr>
          <p:cNvPr id="7" name="object 7"/>
          <p:cNvPicPr/>
          <p:nvPr/>
        </p:nvPicPr>
        <p:blipFill>
          <a:blip r:embed="rId5" cstate="print"/>
          <a:stretch>
            <a:fillRect/>
          </a:stretch>
        </p:blipFill>
        <p:spPr>
          <a:xfrm>
            <a:off x="7814804" y="2800125"/>
            <a:ext cx="3590555" cy="2524851"/>
          </a:xfrm>
          <a:prstGeom prst="rect">
            <a:avLst/>
          </a:prstGeom>
        </p:spPr>
      </p:pic>
      <p:sp>
        <p:nvSpPr>
          <p:cNvPr id="9" name="TextBox 8">
            <a:extLst>
              <a:ext uri="{FF2B5EF4-FFF2-40B4-BE49-F238E27FC236}">
                <a16:creationId xmlns:a16="http://schemas.microsoft.com/office/drawing/2014/main" id="{241ABABA-C914-1C0B-B986-704A89547E91}"/>
              </a:ext>
            </a:extLst>
          </p:cNvPr>
          <p:cNvSpPr txBox="1"/>
          <p:nvPr/>
        </p:nvSpPr>
        <p:spPr>
          <a:xfrm>
            <a:off x="152400" y="5334000"/>
            <a:ext cx="11887200" cy="1754326"/>
          </a:xfrm>
          <a:prstGeom prst="rect">
            <a:avLst/>
          </a:prstGeom>
          <a:noFill/>
        </p:spPr>
        <p:txBody>
          <a:bodyPr wrap="square">
            <a:spAutoFit/>
          </a:bodyPr>
          <a:lstStyle/>
          <a:p>
            <a:r>
              <a:rPr lang="en-US" b="1" dirty="0"/>
              <a:t>Note: </a:t>
            </a:r>
            <a:r>
              <a:rPr lang="en-US" dirty="0"/>
              <a:t>When the </a:t>
            </a:r>
            <a:r>
              <a:rPr lang="en-US" b="1" dirty="0"/>
              <a:t>data points are closely packed around the line produced </a:t>
            </a:r>
            <a:r>
              <a:rPr lang="en-US" dirty="0"/>
              <a:t>by the linear model, it's a visual indication that the model is a </a:t>
            </a:r>
            <a:r>
              <a:rPr lang="en-US" b="1" dirty="0"/>
              <a:t>good fit for the data</a:t>
            </a:r>
            <a:r>
              <a:rPr lang="en-US" dirty="0"/>
              <a:t>. In technical terms, a high 𝑅2 score would mean that </a:t>
            </a:r>
            <a:r>
              <a:rPr lang="en-US" b="1" dirty="0"/>
              <a:t>a large percentage of the variance in the target variabl</a:t>
            </a:r>
            <a:r>
              <a:rPr lang="en-US" dirty="0"/>
              <a:t>e (in this case, brain volume in mL</a:t>
            </a:r>
            <a:r>
              <a:rPr lang="en-US" b="1" dirty="0"/>
              <a:t>) can be explained by the feature</a:t>
            </a:r>
            <a:r>
              <a:rPr lang="en-US" dirty="0"/>
              <a:t> (Gestational age at scan).</a:t>
            </a:r>
          </a:p>
          <a:p>
            <a:endParaRPr lang="en-US" dirty="0"/>
          </a:p>
          <a:p>
            <a:r>
              <a:rPr lang="en-CA" b="1" i="0" u="none" strike="noStrike" dirty="0">
                <a:solidFill>
                  <a:srgbClr val="212121"/>
                </a:solidFill>
                <a:effectLst/>
                <a:latin typeface="Roboto" panose="02000000000000000000" pitchFamily="2" charset="0"/>
              </a:rPr>
              <a:t>knowing the gestational age allows us to make very good predictions about the brain volume.</a:t>
            </a:r>
            <a:r>
              <a:rPr lang="en-CA" b="0" i="0" u="none" strike="noStrike" dirty="0">
                <a:solidFill>
                  <a:srgbClr val="212121"/>
                </a:solidFill>
                <a:effectLst/>
                <a:latin typeface="Roboto" panose="02000000000000000000" pitchFamily="2" charset="0"/>
              </a:rPr>
              <a:t> </a:t>
            </a:r>
            <a:endParaRPr lang="en-US"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Predict</a:t>
            </a:r>
            <a:r>
              <a:rPr spc="-25" dirty="0"/>
              <a:t> </a:t>
            </a:r>
            <a:r>
              <a:rPr dirty="0"/>
              <a:t>on</a:t>
            </a:r>
            <a:r>
              <a:rPr spc="-25" dirty="0"/>
              <a:t> </a:t>
            </a:r>
            <a:r>
              <a:rPr dirty="0"/>
              <a:t>new</a:t>
            </a:r>
            <a:r>
              <a:rPr spc="-10" dirty="0"/>
              <a:t> </a:t>
            </a:r>
            <a:r>
              <a:rPr spc="-20" dirty="0"/>
              <a:t>data</a:t>
            </a:r>
          </a:p>
        </p:txBody>
      </p:sp>
      <p:sp>
        <p:nvSpPr>
          <p:cNvPr id="3" name="object 3"/>
          <p:cNvSpPr txBox="1"/>
          <p:nvPr/>
        </p:nvSpPr>
        <p:spPr>
          <a:xfrm>
            <a:off x="688340" y="976754"/>
            <a:ext cx="7562850" cy="711200"/>
          </a:xfrm>
          <a:prstGeom prst="rect">
            <a:avLst/>
          </a:prstGeom>
        </p:spPr>
        <p:txBody>
          <a:bodyPr vert="horz" wrap="square" lIns="0" tIns="50800" rIns="0" bIns="0" rtlCol="0">
            <a:spAutoFit/>
          </a:bodyPr>
          <a:lstStyle/>
          <a:p>
            <a:pPr marL="355600" indent="-342900">
              <a:lnSpc>
                <a:spcPct val="100000"/>
              </a:lnSpc>
              <a:spcBef>
                <a:spcPts val="400"/>
              </a:spcBef>
              <a:buFont typeface="Arial"/>
              <a:buChar char="•"/>
              <a:tabLst>
                <a:tab pos="354965" algn="l"/>
                <a:tab pos="355600" algn="l"/>
              </a:tabLst>
            </a:pPr>
            <a:r>
              <a:rPr sz="2000" dirty="0">
                <a:latin typeface="Georgia"/>
                <a:cs typeface="Georgia"/>
              </a:rPr>
              <a:t>Once</a:t>
            </a:r>
            <a:r>
              <a:rPr sz="2000" spc="-15" dirty="0">
                <a:latin typeface="Georgia"/>
                <a:cs typeface="Georgia"/>
              </a:rPr>
              <a:t> </a:t>
            </a:r>
            <a:r>
              <a:rPr sz="2000" dirty="0">
                <a:latin typeface="Georgia"/>
                <a:cs typeface="Georgia"/>
              </a:rPr>
              <a:t>model</a:t>
            </a:r>
            <a:r>
              <a:rPr sz="2000" spc="-20" dirty="0">
                <a:latin typeface="Georgia"/>
                <a:cs typeface="Georgia"/>
              </a:rPr>
              <a:t> </a:t>
            </a:r>
            <a:r>
              <a:rPr sz="2000" dirty="0">
                <a:latin typeface="Georgia"/>
                <a:cs typeface="Georgia"/>
              </a:rPr>
              <a:t>has</a:t>
            </a:r>
            <a:r>
              <a:rPr sz="2000" spc="-5" dirty="0">
                <a:latin typeface="Georgia"/>
                <a:cs typeface="Georgia"/>
              </a:rPr>
              <a:t> </a:t>
            </a:r>
            <a:r>
              <a:rPr sz="2000" dirty="0">
                <a:latin typeface="Georgia"/>
                <a:cs typeface="Georgia"/>
              </a:rPr>
              <a:t>been</a:t>
            </a:r>
            <a:r>
              <a:rPr sz="2000" spc="-30" dirty="0">
                <a:latin typeface="Georgia"/>
                <a:cs typeface="Georgia"/>
              </a:rPr>
              <a:t> </a:t>
            </a:r>
            <a:r>
              <a:rPr sz="2000" dirty="0">
                <a:latin typeface="Georgia"/>
                <a:cs typeface="Georgia"/>
              </a:rPr>
              <a:t>fitted</a:t>
            </a:r>
            <a:r>
              <a:rPr sz="2000" spc="-15" dirty="0">
                <a:latin typeface="Georgia"/>
                <a:cs typeface="Georgia"/>
              </a:rPr>
              <a:t> </a:t>
            </a:r>
            <a:r>
              <a:rPr sz="2000" dirty="0">
                <a:latin typeface="Georgia"/>
                <a:cs typeface="Georgia"/>
              </a:rPr>
              <a:t>it</a:t>
            </a:r>
            <a:r>
              <a:rPr sz="2000" spc="-5" dirty="0">
                <a:latin typeface="Georgia"/>
                <a:cs typeface="Georgia"/>
              </a:rPr>
              <a:t> </a:t>
            </a:r>
            <a:r>
              <a:rPr sz="2000" dirty="0">
                <a:latin typeface="Georgia"/>
                <a:cs typeface="Georgia"/>
              </a:rPr>
              <a:t>can</a:t>
            </a:r>
            <a:r>
              <a:rPr sz="2000" spc="5" dirty="0">
                <a:latin typeface="Georgia"/>
                <a:cs typeface="Georgia"/>
              </a:rPr>
              <a:t> </a:t>
            </a:r>
            <a:r>
              <a:rPr sz="2000" dirty="0">
                <a:latin typeface="Georgia"/>
                <a:cs typeface="Georgia"/>
              </a:rPr>
              <a:t>by</a:t>
            </a:r>
            <a:r>
              <a:rPr sz="2000" spc="-10" dirty="0">
                <a:latin typeface="Georgia"/>
                <a:cs typeface="Georgia"/>
              </a:rPr>
              <a:t> </a:t>
            </a:r>
            <a:r>
              <a:rPr sz="2000" dirty="0">
                <a:latin typeface="Georgia"/>
                <a:cs typeface="Georgia"/>
              </a:rPr>
              <a:t>evaluated</a:t>
            </a:r>
            <a:r>
              <a:rPr sz="2000" spc="-30" dirty="0">
                <a:latin typeface="Georgia"/>
                <a:cs typeface="Georgia"/>
              </a:rPr>
              <a:t> </a:t>
            </a:r>
            <a:r>
              <a:rPr sz="2000" dirty="0">
                <a:latin typeface="Georgia"/>
                <a:cs typeface="Georgia"/>
              </a:rPr>
              <a:t>on</a:t>
            </a:r>
            <a:r>
              <a:rPr sz="2000" spc="-5" dirty="0">
                <a:latin typeface="Georgia"/>
                <a:cs typeface="Georgia"/>
              </a:rPr>
              <a:t> </a:t>
            </a:r>
            <a:r>
              <a:rPr sz="2000" dirty="0">
                <a:latin typeface="Georgia"/>
                <a:cs typeface="Georgia"/>
              </a:rPr>
              <a:t>new</a:t>
            </a:r>
            <a:r>
              <a:rPr sz="2000" spc="-10" dirty="0">
                <a:latin typeface="Georgia"/>
                <a:cs typeface="Georgia"/>
              </a:rPr>
              <a:t> samples</a:t>
            </a:r>
            <a:endParaRPr sz="2000" dirty="0">
              <a:latin typeface="Georgia"/>
              <a:cs typeface="Georgia"/>
            </a:endParaRPr>
          </a:p>
          <a:p>
            <a:pPr marL="355600" indent="-342900">
              <a:lnSpc>
                <a:spcPct val="100000"/>
              </a:lnSpc>
              <a:spcBef>
                <a:spcPts val="300"/>
              </a:spcBef>
              <a:buFont typeface="Arial"/>
              <a:buChar char="•"/>
              <a:tabLst>
                <a:tab pos="354965" algn="l"/>
                <a:tab pos="355600" algn="l"/>
              </a:tabLst>
            </a:pPr>
            <a:r>
              <a:rPr sz="2000" dirty="0">
                <a:latin typeface="Georgia"/>
                <a:cs typeface="Georgia"/>
              </a:rPr>
              <a:t>Let’s</a:t>
            </a:r>
            <a:r>
              <a:rPr sz="2000" spc="-25" dirty="0">
                <a:latin typeface="Georgia"/>
                <a:cs typeface="Georgia"/>
              </a:rPr>
              <a:t> </a:t>
            </a:r>
            <a:r>
              <a:rPr sz="2000" dirty="0">
                <a:latin typeface="Georgia"/>
                <a:cs typeface="Georgia"/>
              </a:rPr>
              <a:t>cover</a:t>
            </a:r>
            <a:r>
              <a:rPr sz="2000" spc="-30" dirty="0">
                <a:latin typeface="Georgia"/>
                <a:cs typeface="Georgia"/>
              </a:rPr>
              <a:t> </a:t>
            </a:r>
            <a:r>
              <a:rPr sz="2000" dirty="0">
                <a:latin typeface="Georgia"/>
                <a:cs typeface="Georgia"/>
              </a:rPr>
              <a:t>the</a:t>
            </a:r>
            <a:r>
              <a:rPr sz="2000" spc="-20" dirty="0">
                <a:latin typeface="Georgia"/>
                <a:cs typeface="Georgia"/>
              </a:rPr>
              <a:t> </a:t>
            </a:r>
            <a:r>
              <a:rPr sz="2000" dirty="0">
                <a:latin typeface="Georgia"/>
                <a:cs typeface="Georgia"/>
              </a:rPr>
              <a:t>feature</a:t>
            </a:r>
            <a:r>
              <a:rPr sz="2000" spc="-15" dirty="0">
                <a:latin typeface="Georgia"/>
                <a:cs typeface="Georgia"/>
              </a:rPr>
              <a:t> </a:t>
            </a:r>
            <a:r>
              <a:rPr sz="2000" dirty="0">
                <a:latin typeface="Georgia"/>
                <a:cs typeface="Georgia"/>
              </a:rPr>
              <a:t>space</a:t>
            </a:r>
            <a:r>
              <a:rPr sz="2000" spc="-25" dirty="0">
                <a:latin typeface="Georgia"/>
                <a:cs typeface="Georgia"/>
              </a:rPr>
              <a:t> </a:t>
            </a:r>
            <a:r>
              <a:rPr sz="2000" dirty="0">
                <a:latin typeface="Georgia"/>
                <a:cs typeface="Georgia"/>
              </a:rPr>
              <a:t>(GA</a:t>
            </a:r>
            <a:r>
              <a:rPr sz="2000" spc="-10" dirty="0">
                <a:latin typeface="Georgia"/>
                <a:cs typeface="Georgia"/>
              </a:rPr>
              <a:t> 29-</a:t>
            </a:r>
            <a:r>
              <a:rPr sz="2000" dirty="0">
                <a:latin typeface="Georgia"/>
                <a:cs typeface="Georgia"/>
              </a:rPr>
              <a:t>45</a:t>
            </a:r>
            <a:r>
              <a:rPr sz="2000" spc="-10" dirty="0">
                <a:latin typeface="Georgia"/>
                <a:cs typeface="Georgia"/>
              </a:rPr>
              <a:t> </a:t>
            </a:r>
            <a:r>
              <a:rPr sz="2000" dirty="0">
                <a:latin typeface="Georgia"/>
                <a:cs typeface="Georgia"/>
              </a:rPr>
              <a:t>weeks)</a:t>
            </a:r>
            <a:r>
              <a:rPr sz="2000" spc="-25" dirty="0">
                <a:latin typeface="Georgia"/>
                <a:cs typeface="Georgia"/>
              </a:rPr>
              <a:t> </a:t>
            </a:r>
            <a:r>
              <a:rPr sz="2000" dirty="0">
                <a:latin typeface="Georgia"/>
                <a:cs typeface="Georgia"/>
              </a:rPr>
              <a:t>to</a:t>
            </a:r>
            <a:r>
              <a:rPr sz="2000" spc="-25" dirty="0">
                <a:latin typeface="Georgia"/>
                <a:cs typeface="Georgia"/>
              </a:rPr>
              <a:t> </a:t>
            </a:r>
            <a:r>
              <a:rPr sz="2000" dirty="0">
                <a:latin typeface="Georgia"/>
                <a:cs typeface="Georgia"/>
              </a:rPr>
              <a:t>plot</a:t>
            </a:r>
            <a:r>
              <a:rPr sz="2000" spc="-20" dirty="0">
                <a:latin typeface="Georgia"/>
                <a:cs typeface="Georgia"/>
              </a:rPr>
              <a:t> </a:t>
            </a:r>
            <a:r>
              <a:rPr sz="2000" dirty="0">
                <a:latin typeface="Georgia"/>
                <a:cs typeface="Georgia"/>
              </a:rPr>
              <a:t>the</a:t>
            </a:r>
            <a:r>
              <a:rPr sz="2000" spc="-20" dirty="0">
                <a:latin typeface="Georgia"/>
                <a:cs typeface="Georgia"/>
              </a:rPr>
              <a:t> </a:t>
            </a:r>
            <a:r>
              <a:rPr sz="2000" spc="-10" dirty="0">
                <a:latin typeface="Georgia"/>
                <a:cs typeface="Georgia"/>
              </a:rPr>
              <a:t>model</a:t>
            </a:r>
            <a:endParaRPr sz="2000" dirty="0">
              <a:latin typeface="Georgia"/>
              <a:cs typeface="Georgia"/>
            </a:endParaRPr>
          </a:p>
        </p:txBody>
      </p:sp>
      <p:sp>
        <p:nvSpPr>
          <p:cNvPr id="4" name="object 4"/>
          <p:cNvSpPr txBox="1"/>
          <p:nvPr/>
        </p:nvSpPr>
        <p:spPr>
          <a:xfrm>
            <a:off x="688340" y="4335017"/>
            <a:ext cx="7573645" cy="33083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2000" dirty="0">
                <a:latin typeface="Georgia"/>
                <a:cs typeface="Georgia"/>
              </a:rPr>
              <a:t>Predicted</a:t>
            </a:r>
            <a:r>
              <a:rPr sz="2000" spc="-20" dirty="0">
                <a:latin typeface="Georgia"/>
                <a:cs typeface="Georgia"/>
              </a:rPr>
              <a:t> </a:t>
            </a:r>
            <a:r>
              <a:rPr sz="2000" dirty="0">
                <a:latin typeface="Georgia"/>
                <a:cs typeface="Georgia"/>
              </a:rPr>
              <a:t>target</a:t>
            </a:r>
            <a:r>
              <a:rPr sz="2000" spc="-25" dirty="0">
                <a:latin typeface="Georgia"/>
                <a:cs typeface="Georgia"/>
              </a:rPr>
              <a:t> </a:t>
            </a:r>
            <a:r>
              <a:rPr sz="2000" dirty="0">
                <a:latin typeface="Georgia"/>
                <a:cs typeface="Georgia"/>
              </a:rPr>
              <a:t>values</a:t>
            </a:r>
            <a:r>
              <a:rPr sz="2000" spc="-25" dirty="0">
                <a:latin typeface="Georgia"/>
                <a:cs typeface="Georgia"/>
              </a:rPr>
              <a:t> </a:t>
            </a:r>
            <a:r>
              <a:rPr sz="2000" dirty="0">
                <a:latin typeface="Georgia"/>
                <a:cs typeface="Georgia"/>
              </a:rPr>
              <a:t>can be</a:t>
            </a:r>
            <a:r>
              <a:rPr sz="2000" spc="-25" dirty="0">
                <a:latin typeface="Georgia"/>
                <a:cs typeface="Georgia"/>
              </a:rPr>
              <a:t> </a:t>
            </a:r>
            <a:r>
              <a:rPr sz="2000" dirty="0">
                <a:latin typeface="Georgia"/>
                <a:cs typeface="Georgia"/>
              </a:rPr>
              <a:t>obtained</a:t>
            </a:r>
            <a:r>
              <a:rPr sz="2000" spc="-15" dirty="0">
                <a:latin typeface="Georgia"/>
                <a:cs typeface="Georgia"/>
              </a:rPr>
              <a:t> </a:t>
            </a:r>
            <a:r>
              <a:rPr sz="2000" dirty="0">
                <a:latin typeface="Georgia"/>
                <a:cs typeface="Georgia"/>
              </a:rPr>
              <a:t>using</a:t>
            </a:r>
            <a:r>
              <a:rPr sz="2000" spc="-15" dirty="0">
                <a:latin typeface="Georgia"/>
                <a:cs typeface="Georgia"/>
              </a:rPr>
              <a:t> </a:t>
            </a:r>
            <a:r>
              <a:rPr sz="2000" dirty="0">
                <a:latin typeface="Georgia"/>
                <a:cs typeface="Georgia"/>
              </a:rPr>
              <a:t>function</a:t>
            </a:r>
            <a:r>
              <a:rPr sz="2000" spc="-15" dirty="0">
                <a:latin typeface="Georgia"/>
                <a:cs typeface="Georgia"/>
              </a:rPr>
              <a:t> </a:t>
            </a:r>
            <a:r>
              <a:rPr sz="2000" spc="-10" dirty="0">
                <a:solidFill>
                  <a:srgbClr val="0432FF"/>
                </a:solidFill>
                <a:latin typeface="Courier New"/>
                <a:cs typeface="Courier New"/>
              </a:rPr>
              <a:t>predict</a:t>
            </a:r>
            <a:endParaRPr sz="2000" dirty="0">
              <a:solidFill>
                <a:srgbClr val="0432FF"/>
              </a:solidFill>
              <a:latin typeface="Courier New"/>
              <a:cs typeface="Courier New"/>
            </a:endParaRPr>
          </a:p>
        </p:txBody>
      </p:sp>
      <p:grpSp>
        <p:nvGrpSpPr>
          <p:cNvPr id="5" name="object 5"/>
          <p:cNvGrpSpPr/>
          <p:nvPr/>
        </p:nvGrpSpPr>
        <p:grpSpPr>
          <a:xfrm>
            <a:off x="752098" y="1862341"/>
            <a:ext cx="10830560" cy="1991360"/>
            <a:chOff x="752098" y="1862341"/>
            <a:chExt cx="10830560" cy="1991360"/>
          </a:xfrm>
        </p:grpSpPr>
        <p:pic>
          <p:nvPicPr>
            <p:cNvPr id="6" name="object 6"/>
            <p:cNvPicPr/>
            <p:nvPr/>
          </p:nvPicPr>
          <p:blipFill>
            <a:blip r:embed="rId3" cstate="print"/>
            <a:stretch>
              <a:fillRect/>
            </a:stretch>
          </p:blipFill>
          <p:spPr>
            <a:xfrm>
              <a:off x="752098" y="1862341"/>
              <a:ext cx="9259057" cy="1991069"/>
            </a:xfrm>
            <a:prstGeom prst="rect">
              <a:avLst/>
            </a:prstGeom>
          </p:spPr>
        </p:pic>
        <p:pic>
          <p:nvPicPr>
            <p:cNvPr id="7" name="object 7"/>
            <p:cNvPicPr/>
            <p:nvPr/>
          </p:nvPicPr>
          <p:blipFill>
            <a:blip r:embed="rId4" cstate="print"/>
            <a:stretch>
              <a:fillRect/>
            </a:stretch>
          </p:blipFill>
          <p:spPr>
            <a:xfrm>
              <a:off x="9486899" y="2334767"/>
              <a:ext cx="2095500" cy="1133855"/>
            </a:xfrm>
            <a:prstGeom prst="rect">
              <a:avLst/>
            </a:prstGeom>
          </p:spPr>
        </p:pic>
      </p:grpSp>
      <p:pic>
        <p:nvPicPr>
          <p:cNvPr id="8" name="object 8"/>
          <p:cNvPicPr/>
          <p:nvPr/>
        </p:nvPicPr>
        <p:blipFill>
          <a:blip r:embed="rId5" cstate="print"/>
          <a:stretch>
            <a:fillRect/>
          </a:stretch>
        </p:blipFill>
        <p:spPr>
          <a:xfrm>
            <a:off x="856872" y="4913384"/>
            <a:ext cx="9878183" cy="14290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43011"/>
            <a:ext cx="12192000" cy="628377"/>
          </a:xfrm>
          <a:prstGeom prst="rect">
            <a:avLst/>
          </a:prstGeom>
        </p:spPr>
        <p:txBody>
          <a:bodyPr vert="horz" wrap="square" lIns="0" tIns="12700" rIns="0" bIns="0" rtlCol="0">
            <a:spAutoFit/>
          </a:bodyPr>
          <a:lstStyle/>
          <a:p>
            <a:pPr marL="12700">
              <a:lnSpc>
                <a:spcPct val="100000"/>
              </a:lnSpc>
              <a:spcBef>
                <a:spcPts val="100"/>
              </a:spcBef>
            </a:pPr>
            <a:r>
              <a:rPr dirty="0"/>
              <a:t>Exercise</a:t>
            </a:r>
            <a:r>
              <a:rPr spc="-55" dirty="0"/>
              <a:t> </a:t>
            </a:r>
            <a:r>
              <a:rPr spc="-50" dirty="0"/>
              <a:t>1</a:t>
            </a:r>
            <a:r>
              <a:rPr lang="en-CA" spc="-50" dirty="0"/>
              <a:t>: Test your knowledge</a:t>
            </a:r>
            <a:endParaRPr spc="-50" dirty="0"/>
          </a:p>
        </p:txBody>
      </p:sp>
      <p:sp>
        <p:nvSpPr>
          <p:cNvPr id="3" name="object 3"/>
          <p:cNvSpPr txBox="1"/>
          <p:nvPr/>
        </p:nvSpPr>
        <p:spPr>
          <a:xfrm>
            <a:off x="688340" y="920241"/>
            <a:ext cx="2689860" cy="330835"/>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2000" dirty="0">
                <a:latin typeface="Georgia"/>
                <a:cs typeface="Georgia"/>
              </a:rPr>
              <a:t>Test</a:t>
            </a:r>
            <a:r>
              <a:rPr sz="2000" spc="-20" dirty="0">
                <a:latin typeface="Georgia"/>
                <a:cs typeface="Georgia"/>
              </a:rPr>
              <a:t> </a:t>
            </a:r>
            <a:r>
              <a:rPr sz="2000" dirty="0">
                <a:latin typeface="Georgia"/>
                <a:cs typeface="Georgia"/>
              </a:rPr>
              <a:t>your</a:t>
            </a:r>
            <a:r>
              <a:rPr sz="2000" spc="-10" dirty="0">
                <a:latin typeface="Georgia"/>
                <a:cs typeface="Georgia"/>
              </a:rPr>
              <a:t> knowledge</a:t>
            </a:r>
            <a:endParaRPr sz="2000">
              <a:latin typeface="Georgia"/>
              <a:cs typeface="Georgia"/>
            </a:endParaRPr>
          </a:p>
        </p:txBody>
      </p:sp>
      <p:pic>
        <p:nvPicPr>
          <p:cNvPr id="4" name="object 4"/>
          <p:cNvPicPr/>
          <p:nvPr/>
        </p:nvPicPr>
        <p:blipFill>
          <a:blip r:embed="rId2" cstate="print"/>
          <a:stretch>
            <a:fillRect/>
          </a:stretch>
        </p:blipFill>
        <p:spPr>
          <a:xfrm>
            <a:off x="1524000" y="1439271"/>
            <a:ext cx="8484108" cy="5418729"/>
          </a:xfrm>
          <a:prstGeom prst="rect">
            <a:avLst/>
          </a:prstGeom>
        </p:spPr>
      </p:pic>
      <p:sp>
        <p:nvSpPr>
          <p:cNvPr id="6" name="TextBox 5">
            <a:extLst>
              <a:ext uri="{FF2B5EF4-FFF2-40B4-BE49-F238E27FC236}">
                <a16:creationId xmlns:a16="http://schemas.microsoft.com/office/drawing/2014/main" id="{3D06E2A3-34FD-2BA1-C762-0303046E6F5A}"/>
              </a:ext>
            </a:extLst>
          </p:cNvPr>
          <p:cNvSpPr txBox="1"/>
          <p:nvPr/>
        </p:nvSpPr>
        <p:spPr>
          <a:xfrm>
            <a:off x="2819400" y="1399929"/>
            <a:ext cx="6153150" cy="369332"/>
          </a:xfrm>
          <a:prstGeom prst="rect">
            <a:avLst/>
          </a:prstGeom>
          <a:solidFill>
            <a:schemeClr val="bg1"/>
          </a:solidFill>
        </p:spPr>
        <p:txBody>
          <a:bodyPr wrap="square">
            <a:spAutoFit/>
          </a:bodyPr>
          <a:lstStyle/>
          <a:p>
            <a:r>
              <a:rPr lang="en-US" dirty="0"/>
              <a:t>2_5_Starting_with_sklearn.ipynb</a:t>
            </a:r>
          </a:p>
        </p:txBody>
      </p:sp>
      <p:pic>
        <p:nvPicPr>
          <p:cNvPr id="7" name="Graphic 6">
            <a:extLst>
              <a:ext uri="{FF2B5EF4-FFF2-40B4-BE49-F238E27FC236}">
                <a16:creationId xmlns:a16="http://schemas.microsoft.com/office/drawing/2014/main" id="{1002052F-DE11-B94B-1735-231DF5EB67AF}"/>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10210800" y="-85548"/>
            <a:ext cx="1066800" cy="1085658"/>
          </a:xfrm>
          <a:prstGeom prst="rect">
            <a:avLst/>
          </a:prstGeom>
        </p:spPr>
      </p:pic>
      <p:pic>
        <p:nvPicPr>
          <p:cNvPr id="8" name="Picture 7">
            <a:extLst>
              <a:ext uri="{FF2B5EF4-FFF2-40B4-BE49-F238E27FC236}">
                <a16:creationId xmlns:a16="http://schemas.microsoft.com/office/drawing/2014/main" id="{6B082BE0-DCB9-4A22-F148-0E6504B4E33B}"/>
              </a:ext>
            </a:extLst>
          </p:cNvPr>
          <p:cNvPicPr>
            <a:picLocks noChangeAspect="1"/>
          </p:cNvPicPr>
          <p:nvPr/>
        </p:nvPicPr>
        <p:blipFill>
          <a:blip r:embed="rId5"/>
          <a:stretch>
            <a:fillRect/>
          </a:stretch>
        </p:blipFill>
        <p:spPr>
          <a:xfrm>
            <a:off x="8347242" y="2209800"/>
            <a:ext cx="3632200" cy="1981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958976"/>
            <a:ext cx="12192000" cy="147002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eaLnBrk="0" hangingPunct="0">
              <a:spcBef>
                <a:spcPct val="20000"/>
              </a:spcBef>
            </a:pPr>
            <a:r>
              <a:rPr lang="en-CA" dirty="0">
                <a:effectLst>
                  <a:outerShdw blurRad="38100" dist="38100" dir="2700000" algn="tl">
                    <a:srgbClr val="000000">
                      <a:alpha val="43137"/>
                    </a:srgbClr>
                  </a:outerShdw>
                </a:effectLst>
              </a:rPr>
              <a:t>Regression</a:t>
            </a:r>
            <a:endParaRPr lang="en-CA" sz="2800" dirty="0">
              <a:ea typeface="+mn-ea"/>
            </a:endParaRPr>
          </a:p>
        </p:txBody>
      </p:sp>
      <p:cxnSp>
        <p:nvCxnSpPr>
          <p:cNvPr id="5" name="Straight Connector 4"/>
          <p:cNvCxnSpPr/>
          <p:nvPr/>
        </p:nvCxnSpPr>
        <p:spPr>
          <a:xfrm flipV="1">
            <a:off x="1981200" y="2636520"/>
            <a:ext cx="8229600" cy="0"/>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755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958976"/>
            <a:ext cx="12192000" cy="147002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marL="236220">
              <a:lnSpc>
                <a:spcPct val="100000"/>
              </a:lnSpc>
              <a:spcBef>
                <a:spcPts val="1655"/>
              </a:spcBef>
            </a:pPr>
            <a:r>
              <a:rPr lang="en-CA" sz="4400" spc="-15" dirty="0">
                <a:solidFill>
                  <a:srgbClr val="09203A"/>
                </a:solidFill>
                <a:latin typeface="Georgia"/>
                <a:cs typeface="Georgia"/>
              </a:rPr>
              <a:t>Part II: Training Machine Learning Models</a:t>
            </a:r>
            <a:endParaRPr lang="en-CA" sz="4400" dirty="0">
              <a:latin typeface="Georgia"/>
              <a:cs typeface="Georgia"/>
            </a:endParaRPr>
          </a:p>
        </p:txBody>
      </p:sp>
      <p:cxnSp>
        <p:nvCxnSpPr>
          <p:cNvPr id="5" name="Straight Connector 4"/>
          <p:cNvCxnSpPr/>
          <p:nvPr/>
        </p:nvCxnSpPr>
        <p:spPr>
          <a:xfrm flipV="1">
            <a:off x="1981200" y="2636520"/>
            <a:ext cx="8229600" cy="0"/>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F47E8A84-D8B7-1B67-D9EA-522E464EED74}"/>
              </a:ext>
            </a:extLst>
          </p:cNvPr>
          <p:cNvSpPr txBox="1">
            <a:spLocks/>
          </p:cNvSpPr>
          <p:nvPr/>
        </p:nvSpPr>
        <p:spPr>
          <a:xfrm>
            <a:off x="3581400" y="3200400"/>
            <a:ext cx="109728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20" marR="3376295" indent="0">
              <a:lnSpc>
                <a:spcPct val="108100"/>
              </a:lnSpc>
              <a:spcBef>
                <a:spcPts val="975"/>
              </a:spcBef>
              <a:buNone/>
            </a:pPr>
            <a:endParaRPr lang="en-CA" sz="3200" dirty="0">
              <a:latin typeface="Georgia"/>
              <a:cs typeface="Georgia"/>
            </a:endParaRPr>
          </a:p>
        </p:txBody>
      </p:sp>
      <p:pic>
        <p:nvPicPr>
          <p:cNvPr id="6" name="Picture 5" descr="A screenshot of a social media post&#10;&#10;Description automatically generated">
            <a:extLst>
              <a:ext uri="{FF2B5EF4-FFF2-40B4-BE49-F238E27FC236}">
                <a16:creationId xmlns:a16="http://schemas.microsoft.com/office/drawing/2014/main" id="{2D320552-6BA7-2CB5-ADE4-73202A0434A2}"/>
              </a:ext>
            </a:extLst>
          </p:cNvPr>
          <p:cNvPicPr>
            <a:picLocks noChangeAspect="1"/>
          </p:cNvPicPr>
          <p:nvPr/>
        </p:nvPicPr>
        <p:blipFill rotWithShape="1">
          <a:blip r:embed="rId3">
            <a:extLst>
              <a:ext uri="{28A0092B-C50C-407E-A947-70E740481C1C}">
                <a14:useLocalDpi xmlns:a14="http://schemas.microsoft.com/office/drawing/2010/main" val="0"/>
              </a:ext>
            </a:extLst>
          </a:blip>
          <a:srcRect t="50425"/>
          <a:stretch/>
        </p:blipFill>
        <p:spPr>
          <a:xfrm>
            <a:off x="1530927" y="4221481"/>
            <a:ext cx="5156200" cy="591820"/>
          </a:xfrm>
          <a:prstGeom prst="rect">
            <a:avLst/>
          </a:prstGeom>
        </p:spPr>
      </p:pic>
      <p:sp>
        <p:nvSpPr>
          <p:cNvPr id="7" name="TextBox 6">
            <a:extLst>
              <a:ext uri="{FF2B5EF4-FFF2-40B4-BE49-F238E27FC236}">
                <a16:creationId xmlns:a16="http://schemas.microsoft.com/office/drawing/2014/main" id="{AE8CBE66-DA8B-6AA0-486F-9FA396AAEED3}"/>
              </a:ext>
            </a:extLst>
          </p:cNvPr>
          <p:cNvSpPr txBox="1"/>
          <p:nvPr/>
        </p:nvSpPr>
        <p:spPr>
          <a:xfrm>
            <a:off x="1530927" y="3640575"/>
            <a:ext cx="1223476" cy="369332"/>
          </a:xfrm>
          <a:prstGeom prst="rect">
            <a:avLst/>
          </a:prstGeom>
          <a:noFill/>
        </p:spPr>
        <p:txBody>
          <a:bodyPr wrap="none" rtlCol="0">
            <a:spAutoFit/>
          </a:bodyPr>
          <a:lstStyle/>
          <a:p>
            <a:r>
              <a:rPr lang="en-US" b="1" dirty="0"/>
              <a:t>Notebooks</a:t>
            </a:r>
          </a:p>
        </p:txBody>
      </p:sp>
    </p:spTree>
    <p:extLst>
      <p:ext uri="{BB962C8B-B14F-4D97-AF65-F5344CB8AC3E}">
        <p14:creationId xmlns:p14="http://schemas.microsoft.com/office/powerpoint/2010/main" val="3404972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Training</a:t>
            </a:r>
            <a:r>
              <a:rPr spc="-25" dirty="0"/>
              <a:t> </a:t>
            </a:r>
            <a:r>
              <a:rPr dirty="0"/>
              <a:t>machine</a:t>
            </a:r>
            <a:r>
              <a:rPr spc="-15" dirty="0"/>
              <a:t> </a:t>
            </a:r>
            <a:r>
              <a:rPr dirty="0"/>
              <a:t>learning</a:t>
            </a:r>
            <a:r>
              <a:rPr spc="-25" dirty="0"/>
              <a:t> </a:t>
            </a:r>
            <a:r>
              <a:rPr spc="-10" dirty="0"/>
              <a:t>models</a:t>
            </a:r>
          </a:p>
        </p:txBody>
      </p:sp>
      <p:pic>
        <p:nvPicPr>
          <p:cNvPr id="3" name="object 3"/>
          <p:cNvPicPr/>
          <p:nvPr/>
        </p:nvPicPr>
        <p:blipFill>
          <a:blip r:embed="rId2" cstate="print"/>
          <a:stretch>
            <a:fillRect/>
          </a:stretch>
        </p:blipFill>
        <p:spPr>
          <a:xfrm>
            <a:off x="1075944" y="2926079"/>
            <a:ext cx="5486400" cy="3657600"/>
          </a:xfrm>
          <a:prstGeom prst="rect">
            <a:avLst/>
          </a:prstGeom>
        </p:spPr>
      </p:pic>
      <p:sp>
        <p:nvSpPr>
          <p:cNvPr id="4" name="object 4"/>
          <p:cNvSpPr txBox="1"/>
          <p:nvPr/>
        </p:nvSpPr>
        <p:spPr>
          <a:xfrm>
            <a:off x="688340" y="882751"/>
            <a:ext cx="7927975" cy="2359620"/>
          </a:xfrm>
          <a:prstGeom prst="rect">
            <a:avLst/>
          </a:prstGeom>
        </p:spPr>
        <p:txBody>
          <a:bodyPr vert="horz" wrap="square" lIns="0" tIns="50800" rIns="0" bIns="0" rtlCol="0">
            <a:spAutoFit/>
          </a:bodyPr>
          <a:lstStyle/>
          <a:p>
            <a:pPr marL="355600" indent="-342900">
              <a:lnSpc>
                <a:spcPct val="100000"/>
              </a:lnSpc>
              <a:spcBef>
                <a:spcPts val="400"/>
              </a:spcBef>
              <a:buFont typeface="Arial"/>
              <a:buChar char="•"/>
              <a:tabLst>
                <a:tab pos="354965" algn="l"/>
                <a:tab pos="355600" algn="l"/>
              </a:tabLst>
            </a:pPr>
            <a:r>
              <a:rPr sz="2000" dirty="0">
                <a:latin typeface="Georgia"/>
                <a:cs typeface="Georgia"/>
              </a:rPr>
              <a:t>We</a:t>
            </a:r>
            <a:r>
              <a:rPr sz="2000" spc="-20" dirty="0">
                <a:latin typeface="Georgia"/>
                <a:cs typeface="Georgia"/>
              </a:rPr>
              <a:t> </a:t>
            </a:r>
            <a:r>
              <a:rPr sz="2000" dirty="0">
                <a:latin typeface="Georgia"/>
                <a:cs typeface="Georgia"/>
              </a:rPr>
              <a:t>know</a:t>
            </a:r>
            <a:r>
              <a:rPr sz="2000" spc="-5" dirty="0">
                <a:latin typeface="Georgia"/>
                <a:cs typeface="Georgia"/>
              </a:rPr>
              <a:t> </a:t>
            </a:r>
            <a:r>
              <a:rPr sz="2000" dirty="0">
                <a:latin typeface="Georgia"/>
                <a:cs typeface="Georgia"/>
              </a:rPr>
              <a:t>how</a:t>
            </a:r>
            <a:r>
              <a:rPr sz="2000" spc="-10" dirty="0">
                <a:latin typeface="Georgia"/>
                <a:cs typeface="Georgia"/>
              </a:rPr>
              <a:t> </a:t>
            </a:r>
            <a:r>
              <a:rPr sz="2000" dirty="0">
                <a:latin typeface="Georgia"/>
                <a:cs typeface="Georgia"/>
              </a:rPr>
              <a:t>to</a:t>
            </a:r>
            <a:r>
              <a:rPr sz="2000" spc="-10" dirty="0">
                <a:latin typeface="Georgia"/>
                <a:cs typeface="Georgia"/>
              </a:rPr>
              <a:t> </a:t>
            </a:r>
            <a:r>
              <a:rPr sz="2000" dirty="0">
                <a:latin typeface="Georgia"/>
                <a:cs typeface="Georgia"/>
              </a:rPr>
              <a:t>create,</a:t>
            </a:r>
            <a:r>
              <a:rPr sz="2000" spc="-25" dirty="0">
                <a:latin typeface="Georgia"/>
                <a:cs typeface="Georgia"/>
              </a:rPr>
              <a:t> </a:t>
            </a:r>
            <a:r>
              <a:rPr sz="2000" dirty="0">
                <a:latin typeface="Georgia"/>
                <a:cs typeface="Georgia"/>
              </a:rPr>
              <a:t>fit,</a:t>
            </a:r>
            <a:r>
              <a:rPr sz="2000" spc="465" dirty="0">
                <a:latin typeface="Georgia"/>
                <a:cs typeface="Georgia"/>
              </a:rPr>
              <a:t> </a:t>
            </a:r>
            <a:r>
              <a:rPr sz="2000" dirty="0">
                <a:latin typeface="Georgia"/>
                <a:cs typeface="Georgia"/>
              </a:rPr>
              <a:t>and evaluate</a:t>
            </a:r>
            <a:r>
              <a:rPr sz="2000" spc="-35" dirty="0">
                <a:latin typeface="Georgia"/>
                <a:cs typeface="Georgia"/>
              </a:rPr>
              <a:t> </a:t>
            </a:r>
            <a:r>
              <a:rPr sz="2000" dirty="0">
                <a:latin typeface="Georgia"/>
                <a:cs typeface="Georgia"/>
              </a:rPr>
              <a:t>machine</a:t>
            </a:r>
            <a:r>
              <a:rPr sz="2000" spc="-10" dirty="0">
                <a:latin typeface="Georgia"/>
                <a:cs typeface="Georgia"/>
              </a:rPr>
              <a:t> </a:t>
            </a:r>
            <a:r>
              <a:rPr sz="2000" dirty="0">
                <a:latin typeface="Georgia"/>
                <a:cs typeface="Georgia"/>
              </a:rPr>
              <a:t>learning</a:t>
            </a:r>
            <a:r>
              <a:rPr sz="2000" spc="-15" dirty="0">
                <a:latin typeface="Georgia"/>
                <a:cs typeface="Georgia"/>
              </a:rPr>
              <a:t> </a:t>
            </a:r>
            <a:r>
              <a:rPr sz="2000" spc="-10" dirty="0">
                <a:latin typeface="Georgia"/>
                <a:cs typeface="Georgia"/>
              </a:rPr>
              <a:t>models.</a:t>
            </a:r>
            <a:endParaRPr sz="2000" dirty="0">
              <a:latin typeface="Georgia"/>
              <a:cs typeface="Georgia"/>
            </a:endParaRPr>
          </a:p>
          <a:p>
            <a:pPr marL="355600" indent="-342900">
              <a:lnSpc>
                <a:spcPct val="100000"/>
              </a:lnSpc>
              <a:spcBef>
                <a:spcPts val="300"/>
              </a:spcBef>
              <a:buFont typeface="Arial"/>
              <a:buChar char="•"/>
              <a:tabLst>
                <a:tab pos="354965" algn="l"/>
                <a:tab pos="355600" algn="l"/>
              </a:tabLst>
            </a:pPr>
            <a:r>
              <a:rPr sz="2000" b="1" dirty="0">
                <a:solidFill>
                  <a:srgbClr val="0432FF"/>
                </a:solidFill>
                <a:latin typeface="Georgia"/>
                <a:cs typeface="Georgia"/>
              </a:rPr>
              <a:t>Question:</a:t>
            </a:r>
            <a:r>
              <a:rPr sz="2000" b="1" spc="-25" dirty="0">
                <a:solidFill>
                  <a:srgbClr val="0432FF"/>
                </a:solidFill>
                <a:latin typeface="Georgia"/>
                <a:cs typeface="Georgia"/>
              </a:rPr>
              <a:t> </a:t>
            </a:r>
            <a:r>
              <a:rPr sz="2000" b="1" dirty="0">
                <a:solidFill>
                  <a:srgbClr val="0432FF"/>
                </a:solidFill>
                <a:latin typeface="Georgia"/>
                <a:cs typeface="Georgia"/>
              </a:rPr>
              <a:t>How</a:t>
            </a:r>
            <a:r>
              <a:rPr sz="2000" b="1" spc="-5" dirty="0">
                <a:solidFill>
                  <a:srgbClr val="0432FF"/>
                </a:solidFill>
                <a:latin typeface="Georgia"/>
                <a:cs typeface="Georgia"/>
              </a:rPr>
              <a:t> </a:t>
            </a:r>
            <a:r>
              <a:rPr sz="2000" b="1" dirty="0">
                <a:solidFill>
                  <a:srgbClr val="0432FF"/>
                </a:solidFill>
                <a:latin typeface="Georgia"/>
                <a:cs typeface="Georgia"/>
              </a:rPr>
              <a:t>to</a:t>
            </a:r>
            <a:r>
              <a:rPr sz="2000" b="1" spc="10" dirty="0">
                <a:solidFill>
                  <a:srgbClr val="0432FF"/>
                </a:solidFill>
                <a:latin typeface="Georgia"/>
                <a:cs typeface="Georgia"/>
              </a:rPr>
              <a:t> </a:t>
            </a:r>
            <a:r>
              <a:rPr sz="2000" b="1" dirty="0">
                <a:solidFill>
                  <a:srgbClr val="0432FF"/>
                </a:solidFill>
                <a:latin typeface="Georgia"/>
                <a:cs typeface="Georgia"/>
              </a:rPr>
              <a:t>choose</a:t>
            </a:r>
            <a:r>
              <a:rPr sz="2000" b="1" spc="-20" dirty="0">
                <a:solidFill>
                  <a:srgbClr val="0432FF"/>
                </a:solidFill>
                <a:latin typeface="Georgia"/>
                <a:cs typeface="Georgia"/>
              </a:rPr>
              <a:t> </a:t>
            </a:r>
            <a:r>
              <a:rPr sz="2000" b="1" dirty="0">
                <a:solidFill>
                  <a:srgbClr val="0432FF"/>
                </a:solidFill>
                <a:latin typeface="Georgia"/>
                <a:cs typeface="Georgia"/>
              </a:rPr>
              <a:t>the best model</a:t>
            </a:r>
            <a:r>
              <a:rPr sz="2000" b="1" spc="-15" dirty="0">
                <a:solidFill>
                  <a:srgbClr val="0432FF"/>
                </a:solidFill>
                <a:latin typeface="Georgia"/>
                <a:cs typeface="Georgia"/>
              </a:rPr>
              <a:t> </a:t>
            </a:r>
            <a:r>
              <a:rPr sz="2000" b="1" dirty="0">
                <a:solidFill>
                  <a:srgbClr val="0432FF"/>
                </a:solidFill>
                <a:latin typeface="Georgia"/>
                <a:cs typeface="Georgia"/>
              </a:rPr>
              <a:t>for</a:t>
            </a:r>
            <a:r>
              <a:rPr sz="2000" b="1" spc="-5" dirty="0">
                <a:solidFill>
                  <a:srgbClr val="0432FF"/>
                </a:solidFill>
                <a:latin typeface="Georgia"/>
                <a:cs typeface="Georgia"/>
              </a:rPr>
              <a:t> </a:t>
            </a:r>
            <a:r>
              <a:rPr sz="2000" b="1" dirty="0">
                <a:solidFill>
                  <a:srgbClr val="0432FF"/>
                </a:solidFill>
                <a:latin typeface="Georgia"/>
                <a:cs typeface="Georgia"/>
              </a:rPr>
              <a:t>our </a:t>
            </a:r>
            <a:r>
              <a:rPr sz="2000" b="1" spc="-10" dirty="0">
                <a:solidFill>
                  <a:srgbClr val="0432FF"/>
                </a:solidFill>
                <a:latin typeface="Georgia"/>
                <a:cs typeface="Georgia"/>
              </a:rPr>
              <a:t>data?</a:t>
            </a:r>
            <a:endParaRPr sz="2000" dirty="0">
              <a:solidFill>
                <a:srgbClr val="0432FF"/>
              </a:solidFill>
              <a:latin typeface="Georgia"/>
              <a:cs typeface="Georgia"/>
            </a:endParaRPr>
          </a:p>
          <a:p>
            <a:pPr>
              <a:lnSpc>
                <a:spcPct val="100000"/>
              </a:lnSpc>
              <a:spcBef>
                <a:spcPts val="45"/>
              </a:spcBef>
              <a:buFont typeface="Arial"/>
              <a:buChar char="•"/>
            </a:pPr>
            <a:endParaRPr sz="2600" dirty="0">
              <a:latin typeface="Georgia"/>
              <a:cs typeface="Georgia"/>
            </a:endParaRPr>
          </a:p>
          <a:p>
            <a:pPr marL="355600" indent="-342900">
              <a:lnSpc>
                <a:spcPct val="100000"/>
              </a:lnSpc>
              <a:buFont typeface="Arial"/>
              <a:buChar char="•"/>
              <a:tabLst>
                <a:tab pos="354965" algn="l"/>
                <a:tab pos="355600" algn="l"/>
              </a:tabLst>
            </a:pPr>
            <a:r>
              <a:rPr sz="2000" spc="-10" dirty="0">
                <a:latin typeface="Georgia"/>
                <a:cs typeface="Georgia"/>
              </a:rPr>
              <a:t>Example:</a:t>
            </a:r>
            <a:endParaRPr sz="2000" dirty="0">
              <a:latin typeface="Georgia"/>
              <a:cs typeface="Georgia"/>
            </a:endParaRPr>
          </a:p>
          <a:p>
            <a:pPr marL="756285" lvl="1" indent="-287020">
              <a:lnSpc>
                <a:spcPct val="100000"/>
              </a:lnSpc>
              <a:spcBef>
                <a:spcPts val="310"/>
              </a:spcBef>
              <a:buFont typeface="Arial"/>
              <a:buChar char="•"/>
              <a:tabLst>
                <a:tab pos="756285" algn="l"/>
                <a:tab pos="756920" algn="l"/>
              </a:tabLst>
            </a:pPr>
            <a:r>
              <a:rPr sz="1800" dirty="0">
                <a:latin typeface="Georgia"/>
                <a:cs typeface="Georgia"/>
              </a:rPr>
              <a:t>Noisy</a:t>
            </a:r>
            <a:r>
              <a:rPr sz="1800" spc="-15" dirty="0">
                <a:latin typeface="Georgia"/>
                <a:cs typeface="Georgia"/>
              </a:rPr>
              <a:t> </a:t>
            </a:r>
            <a:r>
              <a:rPr sz="1800" dirty="0">
                <a:latin typeface="Georgia"/>
                <a:cs typeface="Georgia"/>
              </a:rPr>
              <a:t>data from</a:t>
            </a:r>
            <a:r>
              <a:rPr sz="1800" spc="-15" dirty="0">
                <a:latin typeface="Georgia"/>
                <a:cs typeface="Georgia"/>
              </a:rPr>
              <a:t> </a:t>
            </a:r>
            <a:r>
              <a:rPr sz="1800" dirty="0">
                <a:latin typeface="Georgia"/>
                <a:cs typeface="Georgia"/>
              </a:rPr>
              <a:t>an</a:t>
            </a:r>
            <a:r>
              <a:rPr sz="1800" spc="-5" dirty="0">
                <a:latin typeface="Georgia"/>
                <a:cs typeface="Georgia"/>
              </a:rPr>
              <a:t> </a:t>
            </a:r>
            <a:r>
              <a:rPr sz="1800" dirty="0">
                <a:latin typeface="Georgia"/>
                <a:cs typeface="Georgia"/>
              </a:rPr>
              <a:t>unknown</a:t>
            </a:r>
            <a:r>
              <a:rPr sz="1800" spc="-15" dirty="0">
                <a:latin typeface="Georgia"/>
                <a:cs typeface="Georgia"/>
              </a:rPr>
              <a:t> </a:t>
            </a:r>
            <a:r>
              <a:rPr sz="1800" dirty="0">
                <a:latin typeface="Georgia"/>
                <a:cs typeface="Georgia"/>
              </a:rPr>
              <a:t>polynomial</a:t>
            </a:r>
            <a:r>
              <a:rPr sz="1800" spc="-20" dirty="0">
                <a:latin typeface="Georgia"/>
                <a:cs typeface="Georgia"/>
              </a:rPr>
              <a:t> </a:t>
            </a:r>
            <a:r>
              <a:rPr sz="1800" spc="-10" dirty="0">
                <a:latin typeface="Georgia"/>
                <a:cs typeface="Georgia"/>
              </a:rPr>
              <a:t>model</a:t>
            </a:r>
            <a:endParaRPr sz="1800" dirty="0">
              <a:latin typeface="Georgia"/>
              <a:cs typeface="Georgia"/>
            </a:endParaRPr>
          </a:p>
          <a:p>
            <a:pPr marL="756285" lvl="1" indent="-287020">
              <a:lnSpc>
                <a:spcPct val="100000"/>
              </a:lnSpc>
              <a:spcBef>
                <a:spcPts val="300"/>
              </a:spcBef>
              <a:buFont typeface="Arial"/>
              <a:buChar char="•"/>
              <a:tabLst>
                <a:tab pos="756285" algn="l"/>
                <a:tab pos="756920" algn="l"/>
              </a:tabLst>
            </a:pPr>
            <a:r>
              <a:rPr sz="1800" dirty="0">
                <a:latin typeface="Georgia"/>
                <a:cs typeface="Georgia"/>
              </a:rPr>
              <a:t>Can</a:t>
            </a:r>
            <a:r>
              <a:rPr sz="1800" spc="-20" dirty="0">
                <a:latin typeface="Georgia"/>
                <a:cs typeface="Georgia"/>
              </a:rPr>
              <a:t> </a:t>
            </a:r>
            <a:r>
              <a:rPr sz="1800" dirty="0">
                <a:latin typeface="Georgia"/>
                <a:cs typeface="Georgia"/>
              </a:rPr>
              <a:t>we</a:t>
            </a:r>
            <a:r>
              <a:rPr sz="1800" spc="-15" dirty="0">
                <a:latin typeface="Georgia"/>
                <a:cs typeface="Georgia"/>
              </a:rPr>
              <a:t> </a:t>
            </a:r>
            <a:r>
              <a:rPr sz="1800" dirty="0">
                <a:latin typeface="Georgia"/>
                <a:cs typeface="Georgia"/>
              </a:rPr>
              <a:t>recover</a:t>
            </a:r>
            <a:r>
              <a:rPr sz="1800" spc="-5" dirty="0">
                <a:latin typeface="Georgia"/>
                <a:cs typeface="Georgia"/>
              </a:rPr>
              <a:t> </a:t>
            </a:r>
            <a:r>
              <a:rPr sz="1800" dirty="0">
                <a:latin typeface="Georgia"/>
                <a:cs typeface="Georgia"/>
              </a:rPr>
              <a:t>the</a:t>
            </a:r>
            <a:r>
              <a:rPr sz="1800" spc="-10" dirty="0">
                <a:latin typeface="Georgia"/>
                <a:cs typeface="Georgia"/>
              </a:rPr>
              <a:t> </a:t>
            </a:r>
            <a:r>
              <a:rPr sz="1800" dirty="0">
                <a:latin typeface="Georgia"/>
                <a:cs typeface="Georgia"/>
              </a:rPr>
              <a:t>underlying</a:t>
            </a:r>
            <a:r>
              <a:rPr sz="1800" spc="-25" dirty="0">
                <a:latin typeface="Georgia"/>
                <a:cs typeface="Georgia"/>
              </a:rPr>
              <a:t> </a:t>
            </a:r>
            <a:r>
              <a:rPr sz="1800" dirty="0">
                <a:latin typeface="Georgia"/>
                <a:cs typeface="Georgia"/>
              </a:rPr>
              <a:t>polynomial</a:t>
            </a:r>
            <a:r>
              <a:rPr sz="1800" spc="-30" dirty="0">
                <a:latin typeface="Georgia"/>
                <a:cs typeface="Georgia"/>
              </a:rPr>
              <a:t> </a:t>
            </a:r>
            <a:r>
              <a:rPr sz="1800" spc="-10" dirty="0">
                <a:latin typeface="Georgia"/>
                <a:cs typeface="Georgia"/>
              </a:rPr>
              <a:t>model?</a:t>
            </a:r>
            <a:endParaRPr sz="1800" dirty="0">
              <a:latin typeface="Georgia"/>
              <a:cs typeface="Georgia"/>
            </a:endParaRPr>
          </a:p>
          <a:p>
            <a:pPr marL="756285" lvl="1" indent="-287020">
              <a:lnSpc>
                <a:spcPct val="100000"/>
              </a:lnSpc>
              <a:spcBef>
                <a:spcPts val="300"/>
              </a:spcBef>
              <a:buFont typeface="Arial"/>
              <a:buChar char="•"/>
              <a:tabLst>
                <a:tab pos="756285" algn="l"/>
                <a:tab pos="756920" algn="l"/>
              </a:tabLst>
            </a:pPr>
            <a:r>
              <a:rPr sz="1800" dirty="0">
                <a:latin typeface="Georgia"/>
                <a:cs typeface="Georgia"/>
              </a:rPr>
              <a:t>Which</a:t>
            </a:r>
            <a:r>
              <a:rPr sz="1800" spc="-15" dirty="0">
                <a:latin typeface="Georgia"/>
                <a:cs typeface="Georgia"/>
              </a:rPr>
              <a:t> </a:t>
            </a:r>
            <a:r>
              <a:rPr sz="1800" dirty="0">
                <a:latin typeface="Georgia"/>
                <a:cs typeface="Georgia"/>
              </a:rPr>
              <a:t>polynomial</a:t>
            </a:r>
            <a:r>
              <a:rPr sz="1800" spc="-30" dirty="0">
                <a:latin typeface="Georgia"/>
                <a:cs typeface="Georgia"/>
              </a:rPr>
              <a:t> </a:t>
            </a:r>
            <a:r>
              <a:rPr sz="1800" dirty="0">
                <a:latin typeface="Georgia"/>
                <a:cs typeface="Georgia"/>
              </a:rPr>
              <a:t>degree we</a:t>
            </a:r>
            <a:r>
              <a:rPr sz="1800" spc="-15" dirty="0">
                <a:latin typeface="Georgia"/>
                <a:cs typeface="Georgia"/>
              </a:rPr>
              <a:t> </a:t>
            </a:r>
            <a:r>
              <a:rPr sz="1800" spc="-10" dirty="0">
                <a:latin typeface="Georgia"/>
                <a:cs typeface="Georgia"/>
              </a:rPr>
              <a:t>choose?</a:t>
            </a:r>
            <a:endParaRPr sz="1800" dirty="0">
              <a:latin typeface="Georgia"/>
              <a:cs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Underfitting</a:t>
            </a:r>
            <a:r>
              <a:rPr spc="-65" dirty="0"/>
              <a:t> </a:t>
            </a:r>
            <a:r>
              <a:rPr dirty="0"/>
              <a:t>and</a:t>
            </a:r>
            <a:r>
              <a:rPr spc="-20" dirty="0"/>
              <a:t> </a:t>
            </a:r>
            <a:r>
              <a:rPr spc="-10" dirty="0"/>
              <a:t>overfitting</a:t>
            </a:r>
          </a:p>
        </p:txBody>
      </p:sp>
      <p:sp>
        <p:nvSpPr>
          <p:cNvPr id="3" name="object 3"/>
          <p:cNvSpPr txBox="1"/>
          <p:nvPr/>
        </p:nvSpPr>
        <p:spPr>
          <a:xfrm>
            <a:off x="688340" y="1230796"/>
            <a:ext cx="6050280" cy="4529455"/>
          </a:xfrm>
          <a:prstGeom prst="rect">
            <a:avLst/>
          </a:prstGeom>
        </p:spPr>
        <p:txBody>
          <a:bodyPr vert="horz" wrap="square" lIns="0" tIns="56515" rIns="0" bIns="0" rtlCol="0">
            <a:spAutoFit/>
          </a:bodyPr>
          <a:lstStyle/>
          <a:p>
            <a:pPr marL="355600" indent="-342900">
              <a:lnSpc>
                <a:spcPct val="100000"/>
              </a:lnSpc>
              <a:spcBef>
                <a:spcPts val="445"/>
              </a:spcBef>
              <a:buFont typeface="Arial"/>
              <a:buChar char="•"/>
              <a:tabLst>
                <a:tab pos="354965" algn="l"/>
                <a:tab pos="355600" algn="l"/>
              </a:tabLst>
            </a:pPr>
            <a:r>
              <a:rPr sz="2000" spc="-10" dirty="0">
                <a:solidFill>
                  <a:srgbClr val="C00000"/>
                </a:solidFill>
                <a:latin typeface="Georgia"/>
                <a:cs typeface="Georgia"/>
              </a:rPr>
              <a:t>Underfitting:</a:t>
            </a:r>
            <a:endParaRPr sz="2000">
              <a:latin typeface="Georgia"/>
              <a:cs typeface="Georgia"/>
            </a:endParaRPr>
          </a:p>
          <a:p>
            <a:pPr marL="756285" lvl="1" indent="-287020">
              <a:lnSpc>
                <a:spcPct val="100000"/>
              </a:lnSpc>
              <a:spcBef>
                <a:spcPts val="309"/>
              </a:spcBef>
              <a:buFont typeface="Arial"/>
              <a:buChar char="•"/>
              <a:tabLst>
                <a:tab pos="756285" algn="l"/>
                <a:tab pos="756920" algn="l"/>
              </a:tabLst>
            </a:pPr>
            <a:r>
              <a:rPr sz="1800" dirty="0">
                <a:latin typeface="Georgia"/>
                <a:cs typeface="Georgia"/>
              </a:rPr>
              <a:t>model misses</a:t>
            </a:r>
            <a:r>
              <a:rPr sz="1800" spc="-15" dirty="0">
                <a:latin typeface="Georgia"/>
                <a:cs typeface="Georgia"/>
              </a:rPr>
              <a:t> </a:t>
            </a:r>
            <a:r>
              <a:rPr sz="1800" dirty="0">
                <a:latin typeface="Georgia"/>
                <a:cs typeface="Georgia"/>
              </a:rPr>
              <a:t>important</a:t>
            </a:r>
            <a:r>
              <a:rPr sz="1800" spc="5" dirty="0">
                <a:latin typeface="Georgia"/>
                <a:cs typeface="Georgia"/>
              </a:rPr>
              <a:t> </a:t>
            </a:r>
            <a:r>
              <a:rPr sz="1800" dirty="0">
                <a:latin typeface="Georgia"/>
                <a:cs typeface="Georgia"/>
              </a:rPr>
              <a:t>trends</a:t>
            </a:r>
            <a:r>
              <a:rPr sz="1800" spc="-5" dirty="0">
                <a:latin typeface="Georgia"/>
                <a:cs typeface="Georgia"/>
              </a:rPr>
              <a:t> </a:t>
            </a:r>
            <a:r>
              <a:rPr sz="1800" dirty="0">
                <a:latin typeface="Georgia"/>
                <a:cs typeface="Georgia"/>
              </a:rPr>
              <a:t>in</a:t>
            </a:r>
            <a:r>
              <a:rPr sz="1800" spc="-10" dirty="0">
                <a:latin typeface="Georgia"/>
                <a:cs typeface="Georgia"/>
              </a:rPr>
              <a:t> </a:t>
            </a:r>
            <a:r>
              <a:rPr sz="1800" dirty="0">
                <a:latin typeface="Georgia"/>
                <a:cs typeface="Georgia"/>
              </a:rPr>
              <a:t>the</a:t>
            </a:r>
            <a:r>
              <a:rPr sz="1800" spc="15" dirty="0">
                <a:latin typeface="Georgia"/>
                <a:cs typeface="Georgia"/>
              </a:rPr>
              <a:t> </a:t>
            </a:r>
            <a:r>
              <a:rPr sz="1800" spc="-20" dirty="0">
                <a:latin typeface="Georgia"/>
                <a:cs typeface="Georgia"/>
              </a:rPr>
              <a:t>data</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dirty="0">
                <a:latin typeface="Georgia"/>
                <a:cs typeface="Georgia"/>
              </a:rPr>
              <a:t>systematic</a:t>
            </a:r>
            <a:r>
              <a:rPr sz="1800" spc="-40" dirty="0">
                <a:latin typeface="Georgia"/>
                <a:cs typeface="Georgia"/>
              </a:rPr>
              <a:t> </a:t>
            </a:r>
            <a:r>
              <a:rPr sz="1800" dirty="0">
                <a:latin typeface="Georgia"/>
                <a:cs typeface="Georgia"/>
              </a:rPr>
              <a:t>errors</a:t>
            </a:r>
            <a:r>
              <a:rPr sz="1800" spc="-10" dirty="0">
                <a:latin typeface="Georgia"/>
                <a:cs typeface="Georgia"/>
              </a:rPr>
              <a:t> </a:t>
            </a:r>
            <a:r>
              <a:rPr sz="1800" dirty="0">
                <a:latin typeface="Georgia"/>
                <a:cs typeface="Georgia"/>
              </a:rPr>
              <a:t>in</a:t>
            </a:r>
            <a:r>
              <a:rPr sz="1800" spc="-25" dirty="0">
                <a:latin typeface="Georgia"/>
                <a:cs typeface="Georgia"/>
              </a:rPr>
              <a:t> </a:t>
            </a:r>
            <a:r>
              <a:rPr sz="1800" dirty="0">
                <a:latin typeface="Georgia"/>
                <a:cs typeface="Georgia"/>
              </a:rPr>
              <a:t>predictions</a:t>
            </a:r>
            <a:r>
              <a:rPr sz="1800" spc="-35" dirty="0">
                <a:latin typeface="Georgia"/>
                <a:cs typeface="Georgia"/>
              </a:rPr>
              <a:t> </a:t>
            </a:r>
            <a:r>
              <a:rPr sz="1800" spc="-10" dirty="0">
                <a:latin typeface="Georgia"/>
                <a:cs typeface="Georgia"/>
              </a:rPr>
              <a:t>(bias)</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dirty="0">
                <a:latin typeface="Georgia"/>
                <a:cs typeface="Georgia"/>
              </a:rPr>
              <a:t>too</a:t>
            </a:r>
            <a:r>
              <a:rPr sz="1800" spc="-10" dirty="0">
                <a:latin typeface="Georgia"/>
                <a:cs typeface="Georgia"/>
              </a:rPr>
              <a:t> </a:t>
            </a:r>
            <a:r>
              <a:rPr sz="1800" dirty="0">
                <a:latin typeface="Georgia"/>
                <a:cs typeface="Georgia"/>
              </a:rPr>
              <a:t>few</a:t>
            </a:r>
            <a:r>
              <a:rPr sz="1800" spc="-5" dirty="0">
                <a:latin typeface="Georgia"/>
                <a:cs typeface="Georgia"/>
              </a:rPr>
              <a:t> </a:t>
            </a:r>
            <a:r>
              <a:rPr sz="1800" dirty="0">
                <a:latin typeface="Georgia"/>
                <a:cs typeface="Georgia"/>
              </a:rPr>
              <a:t>parameters</a:t>
            </a:r>
            <a:r>
              <a:rPr sz="1800" spc="-10" dirty="0">
                <a:latin typeface="Georgia"/>
                <a:cs typeface="Georgia"/>
              </a:rPr>
              <a:t> </a:t>
            </a:r>
            <a:r>
              <a:rPr sz="1800" dirty="0">
                <a:latin typeface="Georgia"/>
                <a:cs typeface="Georgia"/>
              </a:rPr>
              <a:t>to</a:t>
            </a:r>
            <a:r>
              <a:rPr sz="1800" spc="5" dirty="0">
                <a:latin typeface="Georgia"/>
                <a:cs typeface="Georgia"/>
              </a:rPr>
              <a:t> </a:t>
            </a:r>
            <a:r>
              <a:rPr sz="1800" dirty="0">
                <a:latin typeface="Georgia"/>
                <a:cs typeface="Georgia"/>
              </a:rPr>
              <a:t>be</a:t>
            </a:r>
            <a:r>
              <a:rPr sz="1800" spc="5" dirty="0">
                <a:latin typeface="Georgia"/>
                <a:cs typeface="Georgia"/>
              </a:rPr>
              <a:t> </a:t>
            </a:r>
            <a:r>
              <a:rPr sz="1800" dirty="0">
                <a:latin typeface="Georgia"/>
                <a:cs typeface="Georgia"/>
              </a:rPr>
              <a:t>fitted in</a:t>
            </a:r>
            <a:r>
              <a:rPr sz="1800" spc="-15" dirty="0">
                <a:latin typeface="Georgia"/>
                <a:cs typeface="Georgia"/>
              </a:rPr>
              <a:t> </a:t>
            </a:r>
            <a:r>
              <a:rPr sz="1800" dirty="0">
                <a:latin typeface="Georgia"/>
                <a:cs typeface="Georgia"/>
              </a:rPr>
              <a:t>the</a:t>
            </a:r>
            <a:r>
              <a:rPr sz="1800" spc="5" dirty="0">
                <a:latin typeface="Georgia"/>
                <a:cs typeface="Georgia"/>
              </a:rPr>
              <a:t> </a:t>
            </a:r>
            <a:r>
              <a:rPr sz="1800" spc="-10" dirty="0">
                <a:latin typeface="Georgia"/>
                <a:cs typeface="Georgia"/>
              </a:rPr>
              <a:t>model</a:t>
            </a:r>
            <a:endParaRPr sz="1800">
              <a:latin typeface="Georgia"/>
              <a:cs typeface="Georgia"/>
            </a:endParaRPr>
          </a:p>
          <a:p>
            <a:pPr lvl="1">
              <a:lnSpc>
                <a:spcPct val="100000"/>
              </a:lnSpc>
              <a:spcBef>
                <a:spcPts val="35"/>
              </a:spcBef>
              <a:buFont typeface="Arial"/>
              <a:buChar char="•"/>
            </a:pPr>
            <a:endParaRPr sz="2600">
              <a:latin typeface="Georgia"/>
              <a:cs typeface="Georgia"/>
            </a:endParaRPr>
          </a:p>
          <a:p>
            <a:pPr marL="355600" indent="-342900">
              <a:lnSpc>
                <a:spcPct val="100000"/>
              </a:lnSpc>
              <a:spcBef>
                <a:spcPts val="5"/>
              </a:spcBef>
              <a:buFont typeface="Arial"/>
              <a:buChar char="•"/>
              <a:tabLst>
                <a:tab pos="354965" algn="l"/>
                <a:tab pos="355600" algn="l"/>
              </a:tabLst>
            </a:pPr>
            <a:r>
              <a:rPr sz="2000" spc="-10" dirty="0">
                <a:solidFill>
                  <a:srgbClr val="C00000"/>
                </a:solidFill>
                <a:latin typeface="Georgia"/>
                <a:cs typeface="Georgia"/>
              </a:rPr>
              <a:t>Overfitting:</a:t>
            </a:r>
            <a:endParaRPr sz="2000">
              <a:latin typeface="Georgia"/>
              <a:cs typeface="Georgia"/>
            </a:endParaRPr>
          </a:p>
          <a:p>
            <a:pPr marL="756285" lvl="1" indent="-287020">
              <a:lnSpc>
                <a:spcPct val="100000"/>
              </a:lnSpc>
              <a:spcBef>
                <a:spcPts val="309"/>
              </a:spcBef>
              <a:buFont typeface="Arial"/>
              <a:buChar char="•"/>
              <a:tabLst>
                <a:tab pos="756285" algn="l"/>
                <a:tab pos="756920" algn="l"/>
              </a:tabLst>
            </a:pPr>
            <a:r>
              <a:rPr sz="1800" dirty="0">
                <a:latin typeface="Georgia"/>
                <a:cs typeface="Georgia"/>
              </a:rPr>
              <a:t>model</a:t>
            </a:r>
            <a:r>
              <a:rPr sz="1800" spc="-5" dirty="0">
                <a:latin typeface="Georgia"/>
                <a:cs typeface="Georgia"/>
              </a:rPr>
              <a:t> </a:t>
            </a:r>
            <a:r>
              <a:rPr sz="1800" dirty="0">
                <a:latin typeface="Georgia"/>
                <a:cs typeface="Georgia"/>
              </a:rPr>
              <a:t>does</a:t>
            </a:r>
            <a:r>
              <a:rPr sz="1800" spc="5" dirty="0">
                <a:latin typeface="Georgia"/>
                <a:cs typeface="Georgia"/>
              </a:rPr>
              <a:t> </a:t>
            </a:r>
            <a:r>
              <a:rPr sz="1800" dirty="0">
                <a:latin typeface="Georgia"/>
                <a:cs typeface="Georgia"/>
              </a:rPr>
              <a:t>not</a:t>
            </a:r>
            <a:r>
              <a:rPr sz="1800" spc="-10" dirty="0">
                <a:latin typeface="Georgia"/>
                <a:cs typeface="Georgia"/>
              </a:rPr>
              <a:t> </a:t>
            </a:r>
            <a:r>
              <a:rPr sz="1800" dirty="0">
                <a:latin typeface="Georgia"/>
                <a:cs typeface="Georgia"/>
              </a:rPr>
              <a:t>generalise</a:t>
            </a:r>
            <a:r>
              <a:rPr sz="1800" spc="-15" dirty="0">
                <a:latin typeface="Georgia"/>
                <a:cs typeface="Georgia"/>
              </a:rPr>
              <a:t> </a:t>
            </a:r>
            <a:r>
              <a:rPr sz="1800" dirty="0">
                <a:latin typeface="Georgia"/>
                <a:cs typeface="Georgia"/>
              </a:rPr>
              <a:t>well</a:t>
            </a:r>
            <a:r>
              <a:rPr sz="1800" spc="-10" dirty="0">
                <a:latin typeface="Georgia"/>
                <a:cs typeface="Georgia"/>
              </a:rPr>
              <a:t> </a:t>
            </a:r>
            <a:r>
              <a:rPr sz="1800" dirty="0">
                <a:latin typeface="Georgia"/>
                <a:cs typeface="Georgia"/>
              </a:rPr>
              <a:t>to</a:t>
            </a:r>
            <a:r>
              <a:rPr sz="1800" spc="-5" dirty="0">
                <a:latin typeface="Georgia"/>
                <a:cs typeface="Georgia"/>
              </a:rPr>
              <a:t> </a:t>
            </a:r>
            <a:r>
              <a:rPr sz="1800" dirty="0">
                <a:latin typeface="Georgia"/>
                <a:cs typeface="Georgia"/>
              </a:rPr>
              <a:t>unseen</a:t>
            </a:r>
            <a:r>
              <a:rPr sz="1800" spc="-5" dirty="0">
                <a:latin typeface="Georgia"/>
                <a:cs typeface="Georgia"/>
              </a:rPr>
              <a:t> </a:t>
            </a:r>
            <a:r>
              <a:rPr sz="1800" spc="-20" dirty="0">
                <a:latin typeface="Georgia"/>
                <a:cs typeface="Georgia"/>
              </a:rPr>
              <a:t>data</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dirty="0">
                <a:latin typeface="Georgia"/>
                <a:cs typeface="Georgia"/>
              </a:rPr>
              <a:t>model</a:t>
            </a:r>
            <a:r>
              <a:rPr sz="1800" spc="-5" dirty="0">
                <a:latin typeface="Georgia"/>
                <a:cs typeface="Georgia"/>
              </a:rPr>
              <a:t> </a:t>
            </a:r>
            <a:r>
              <a:rPr sz="1800" dirty="0">
                <a:latin typeface="Georgia"/>
                <a:cs typeface="Georgia"/>
              </a:rPr>
              <a:t>is</a:t>
            </a:r>
            <a:r>
              <a:rPr sz="1800" spc="-10" dirty="0">
                <a:latin typeface="Georgia"/>
                <a:cs typeface="Georgia"/>
              </a:rPr>
              <a:t> </a:t>
            </a:r>
            <a:r>
              <a:rPr sz="1800" dirty="0">
                <a:latin typeface="Georgia"/>
                <a:cs typeface="Georgia"/>
              </a:rPr>
              <a:t>driven</a:t>
            </a:r>
            <a:r>
              <a:rPr sz="1800" spc="5" dirty="0">
                <a:latin typeface="Georgia"/>
                <a:cs typeface="Georgia"/>
              </a:rPr>
              <a:t> </a:t>
            </a:r>
            <a:r>
              <a:rPr sz="1800" dirty="0">
                <a:latin typeface="Georgia"/>
                <a:cs typeface="Georgia"/>
              </a:rPr>
              <a:t>by the</a:t>
            </a:r>
            <a:r>
              <a:rPr sz="1800" spc="5" dirty="0">
                <a:latin typeface="Georgia"/>
                <a:cs typeface="Georgia"/>
              </a:rPr>
              <a:t> </a:t>
            </a:r>
            <a:r>
              <a:rPr sz="1800" dirty="0">
                <a:latin typeface="Georgia"/>
                <a:cs typeface="Georgia"/>
              </a:rPr>
              <a:t>noise in</a:t>
            </a:r>
            <a:r>
              <a:rPr sz="1800" spc="-20" dirty="0">
                <a:latin typeface="Georgia"/>
                <a:cs typeface="Georgia"/>
              </a:rPr>
              <a:t> </a:t>
            </a:r>
            <a:r>
              <a:rPr sz="1800" dirty="0">
                <a:latin typeface="Georgia"/>
                <a:cs typeface="Georgia"/>
              </a:rPr>
              <a:t>the</a:t>
            </a:r>
            <a:r>
              <a:rPr sz="1800" spc="5" dirty="0">
                <a:latin typeface="Georgia"/>
                <a:cs typeface="Georgia"/>
              </a:rPr>
              <a:t> </a:t>
            </a:r>
            <a:r>
              <a:rPr sz="1800" spc="-20" dirty="0">
                <a:latin typeface="Georgia"/>
                <a:cs typeface="Georgia"/>
              </a:rPr>
              <a:t>data</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dirty="0">
                <a:latin typeface="Georgia"/>
                <a:cs typeface="Georgia"/>
              </a:rPr>
              <a:t>too</a:t>
            </a:r>
            <a:r>
              <a:rPr sz="1800" spc="-5" dirty="0">
                <a:latin typeface="Georgia"/>
                <a:cs typeface="Georgia"/>
              </a:rPr>
              <a:t> </a:t>
            </a:r>
            <a:r>
              <a:rPr sz="1800" dirty="0">
                <a:latin typeface="Georgia"/>
                <a:cs typeface="Georgia"/>
              </a:rPr>
              <a:t>many</a:t>
            </a:r>
            <a:r>
              <a:rPr sz="1800" spc="-10" dirty="0">
                <a:latin typeface="Georgia"/>
                <a:cs typeface="Georgia"/>
              </a:rPr>
              <a:t> </a:t>
            </a:r>
            <a:r>
              <a:rPr sz="1800" dirty="0">
                <a:latin typeface="Georgia"/>
                <a:cs typeface="Georgia"/>
              </a:rPr>
              <a:t>parameters</a:t>
            </a:r>
            <a:r>
              <a:rPr sz="1800" spc="5" dirty="0">
                <a:latin typeface="Georgia"/>
                <a:cs typeface="Georgia"/>
              </a:rPr>
              <a:t> </a:t>
            </a:r>
            <a:r>
              <a:rPr sz="1800" dirty="0">
                <a:latin typeface="Georgia"/>
                <a:cs typeface="Georgia"/>
              </a:rPr>
              <a:t>to</a:t>
            </a:r>
            <a:r>
              <a:rPr sz="1800" spc="5" dirty="0">
                <a:latin typeface="Georgia"/>
                <a:cs typeface="Georgia"/>
              </a:rPr>
              <a:t> </a:t>
            </a:r>
            <a:r>
              <a:rPr sz="1800" dirty="0">
                <a:latin typeface="Georgia"/>
                <a:cs typeface="Georgia"/>
              </a:rPr>
              <a:t>be</a:t>
            </a:r>
            <a:r>
              <a:rPr sz="1800" spc="5" dirty="0">
                <a:latin typeface="Georgia"/>
                <a:cs typeface="Georgia"/>
              </a:rPr>
              <a:t> </a:t>
            </a:r>
            <a:r>
              <a:rPr sz="1800" dirty="0">
                <a:latin typeface="Georgia"/>
                <a:cs typeface="Georgia"/>
              </a:rPr>
              <a:t>fitted</a:t>
            </a:r>
            <a:r>
              <a:rPr sz="1800" spc="-10" dirty="0">
                <a:latin typeface="Georgia"/>
                <a:cs typeface="Georgia"/>
              </a:rPr>
              <a:t> </a:t>
            </a:r>
            <a:r>
              <a:rPr sz="1800" dirty="0">
                <a:latin typeface="Georgia"/>
                <a:cs typeface="Georgia"/>
              </a:rPr>
              <a:t>in</a:t>
            </a:r>
            <a:r>
              <a:rPr sz="1800" spc="-10" dirty="0">
                <a:latin typeface="Georgia"/>
                <a:cs typeface="Georgia"/>
              </a:rPr>
              <a:t> </a:t>
            </a:r>
            <a:r>
              <a:rPr sz="1800" dirty="0">
                <a:latin typeface="Georgia"/>
                <a:cs typeface="Georgia"/>
              </a:rPr>
              <a:t>the</a:t>
            </a:r>
            <a:r>
              <a:rPr sz="1800" spc="10" dirty="0">
                <a:latin typeface="Georgia"/>
                <a:cs typeface="Georgia"/>
              </a:rPr>
              <a:t> </a:t>
            </a:r>
            <a:r>
              <a:rPr sz="1800" spc="-10" dirty="0">
                <a:latin typeface="Georgia"/>
                <a:cs typeface="Georgia"/>
              </a:rPr>
              <a:t>model</a:t>
            </a:r>
            <a:endParaRPr sz="1800">
              <a:latin typeface="Georgia"/>
              <a:cs typeface="Georgia"/>
            </a:endParaRPr>
          </a:p>
          <a:p>
            <a:pPr lvl="1">
              <a:lnSpc>
                <a:spcPct val="100000"/>
              </a:lnSpc>
              <a:spcBef>
                <a:spcPts val="25"/>
              </a:spcBef>
              <a:buFont typeface="Arial"/>
              <a:buChar char="•"/>
            </a:pPr>
            <a:endParaRPr sz="2400">
              <a:latin typeface="Georgia"/>
              <a:cs typeface="Georgia"/>
            </a:endParaRPr>
          </a:p>
          <a:p>
            <a:pPr marL="355600" indent="-342900">
              <a:lnSpc>
                <a:spcPct val="100000"/>
              </a:lnSpc>
              <a:buFont typeface="Arial"/>
              <a:buChar char="•"/>
              <a:tabLst>
                <a:tab pos="354965" algn="l"/>
                <a:tab pos="355600" algn="l"/>
              </a:tabLst>
            </a:pPr>
            <a:r>
              <a:rPr sz="2000" dirty="0">
                <a:solidFill>
                  <a:srgbClr val="C00000"/>
                </a:solidFill>
                <a:latin typeface="Georgia"/>
                <a:cs typeface="Georgia"/>
              </a:rPr>
              <a:t>Just</a:t>
            </a:r>
            <a:r>
              <a:rPr sz="2000" spc="-25" dirty="0">
                <a:solidFill>
                  <a:srgbClr val="C00000"/>
                </a:solidFill>
                <a:latin typeface="Georgia"/>
                <a:cs typeface="Georgia"/>
              </a:rPr>
              <a:t> </a:t>
            </a:r>
            <a:r>
              <a:rPr sz="2000" spc="-10" dirty="0">
                <a:solidFill>
                  <a:srgbClr val="C00000"/>
                </a:solidFill>
                <a:latin typeface="Georgia"/>
                <a:cs typeface="Georgia"/>
              </a:rPr>
              <a:t>right:</a:t>
            </a:r>
            <a:endParaRPr sz="2000">
              <a:latin typeface="Georgia"/>
              <a:cs typeface="Georgia"/>
            </a:endParaRPr>
          </a:p>
          <a:p>
            <a:pPr marL="756285" lvl="1" indent="-287020">
              <a:lnSpc>
                <a:spcPct val="100000"/>
              </a:lnSpc>
              <a:spcBef>
                <a:spcPts val="310"/>
              </a:spcBef>
              <a:buFont typeface="Arial"/>
              <a:buChar char="•"/>
              <a:tabLst>
                <a:tab pos="756285" algn="l"/>
                <a:tab pos="756920" algn="l"/>
              </a:tabLst>
            </a:pPr>
            <a:r>
              <a:rPr sz="1800" dirty="0">
                <a:latin typeface="Georgia"/>
                <a:cs typeface="Georgia"/>
              </a:rPr>
              <a:t>no</a:t>
            </a:r>
            <a:r>
              <a:rPr sz="1800" spc="-15" dirty="0">
                <a:latin typeface="Georgia"/>
                <a:cs typeface="Georgia"/>
              </a:rPr>
              <a:t> </a:t>
            </a:r>
            <a:r>
              <a:rPr sz="1800" dirty="0">
                <a:latin typeface="Georgia"/>
                <a:cs typeface="Georgia"/>
              </a:rPr>
              <a:t>systematic</a:t>
            </a:r>
            <a:r>
              <a:rPr sz="1800" spc="-10" dirty="0">
                <a:latin typeface="Georgia"/>
                <a:cs typeface="Georgia"/>
              </a:rPr>
              <a:t> errors</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dirty="0">
                <a:latin typeface="Georgia"/>
                <a:cs typeface="Georgia"/>
              </a:rPr>
              <a:t>generalises</a:t>
            </a:r>
            <a:r>
              <a:rPr sz="1800" spc="-20" dirty="0">
                <a:latin typeface="Georgia"/>
                <a:cs typeface="Georgia"/>
              </a:rPr>
              <a:t> </a:t>
            </a:r>
            <a:r>
              <a:rPr sz="1800" dirty="0">
                <a:latin typeface="Georgia"/>
                <a:cs typeface="Georgia"/>
              </a:rPr>
              <a:t>to</a:t>
            </a:r>
            <a:r>
              <a:rPr sz="1800" spc="5" dirty="0">
                <a:latin typeface="Georgia"/>
                <a:cs typeface="Georgia"/>
              </a:rPr>
              <a:t> </a:t>
            </a:r>
            <a:r>
              <a:rPr sz="1800" dirty="0">
                <a:latin typeface="Georgia"/>
                <a:cs typeface="Georgia"/>
              </a:rPr>
              <a:t>new</a:t>
            </a:r>
            <a:r>
              <a:rPr sz="1800" spc="-15" dirty="0">
                <a:latin typeface="Georgia"/>
                <a:cs typeface="Georgia"/>
              </a:rPr>
              <a:t> </a:t>
            </a:r>
            <a:r>
              <a:rPr sz="1800" spc="-20" dirty="0">
                <a:latin typeface="Georgia"/>
                <a:cs typeface="Georgia"/>
              </a:rPr>
              <a:t>data</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dirty="0">
                <a:latin typeface="Georgia"/>
                <a:cs typeface="Georgia"/>
              </a:rPr>
              <a:t>right number of</a:t>
            </a:r>
            <a:r>
              <a:rPr sz="1800" spc="-5" dirty="0">
                <a:latin typeface="Georgia"/>
                <a:cs typeface="Georgia"/>
              </a:rPr>
              <a:t> </a:t>
            </a:r>
            <a:r>
              <a:rPr sz="1800" dirty="0">
                <a:latin typeface="Georgia"/>
                <a:cs typeface="Georgia"/>
              </a:rPr>
              <a:t>parameters</a:t>
            </a:r>
            <a:r>
              <a:rPr sz="1800" spc="5" dirty="0">
                <a:latin typeface="Georgia"/>
                <a:cs typeface="Georgia"/>
              </a:rPr>
              <a:t> </a:t>
            </a:r>
            <a:r>
              <a:rPr sz="1800" dirty="0">
                <a:latin typeface="Georgia"/>
                <a:cs typeface="Georgia"/>
              </a:rPr>
              <a:t>to be</a:t>
            </a:r>
            <a:r>
              <a:rPr sz="1800" spc="5" dirty="0">
                <a:latin typeface="Georgia"/>
                <a:cs typeface="Georgia"/>
              </a:rPr>
              <a:t> </a:t>
            </a:r>
            <a:r>
              <a:rPr sz="1800" dirty="0">
                <a:latin typeface="Georgia"/>
                <a:cs typeface="Georgia"/>
              </a:rPr>
              <a:t>fitted</a:t>
            </a:r>
            <a:r>
              <a:rPr sz="1800" spc="-5" dirty="0">
                <a:latin typeface="Georgia"/>
                <a:cs typeface="Georgia"/>
              </a:rPr>
              <a:t> </a:t>
            </a:r>
            <a:r>
              <a:rPr sz="1800" dirty="0">
                <a:latin typeface="Georgia"/>
                <a:cs typeface="Georgia"/>
              </a:rPr>
              <a:t>in</a:t>
            </a:r>
            <a:r>
              <a:rPr sz="1800" spc="-10" dirty="0">
                <a:latin typeface="Georgia"/>
                <a:cs typeface="Georgia"/>
              </a:rPr>
              <a:t> </a:t>
            </a:r>
            <a:r>
              <a:rPr sz="1800" dirty="0">
                <a:latin typeface="Georgia"/>
                <a:cs typeface="Georgia"/>
              </a:rPr>
              <a:t>the</a:t>
            </a:r>
            <a:r>
              <a:rPr sz="1800" spc="5" dirty="0">
                <a:latin typeface="Georgia"/>
                <a:cs typeface="Georgia"/>
              </a:rPr>
              <a:t> </a:t>
            </a:r>
            <a:r>
              <a:rPr sz="1800" spc="-10" dirty="0">
                <a:latin typeface="Georgia"/>
                <a:cs typeface="Georgia"/>
              </a:rPr>
              <a:t>model</a:t>
            </a:r>
            <a:endParaRPr sz="1800">
              <a:latin typeface="Georgia"/>
              <a:cs typeface="Georgia"/>
            </a:endParaRPr>
          </a:p>
        </p:txBody>
      </p:sp>
      <p:grpSp>
        <p:nvGrpSpPr>
          <p:cNvPr id="4" name="object 4"/>
          <p:cNvGrpSpPr/>
          <p:nvPr/>
        </p:nvGrpSpPr>
        <p:grpSpPr>
          <a:xfrm>
            <a:off x="7662671" y="1075055"/>
            <a:ext cx="3177540" cy="5097145"/>
            <a:chOff x="7662671" y="721065"/>
            <a:chExt cx="3177540" cy="5097145"/>
          </a:xfrm>
        </p:grpSpPr>
        <p:pic>
          <p:nvPicPr>
            <p:cNvPr id="5" name="object 5"/>
            <p:cNvPicPr/>
            <p:nvPr/>
          </p:nvPicPr>
          <p:blipFill>
            <a:blip r:embed="rId2" cstate="print"/>
            <a:stretch>
              <a:fillRect/>
            </a:stretch>
          </p:blipFill>
          <p:spPr>
            <a:xfrm>
              <a:off x="8143423" y="721065"/>
              <a:ext cx="2289293" cy="1509846"/>
            </a:xfrm>
            <a:prstGeom prst="rect">
              <a:avLst/>
            </a:prstGeom>
          </p:spPr>
        </p:pic>
        <p:pic>
          <p:nvPicPr>
            <p:cNvPr id="6" name="object 6"/>
            <p:cNvPicPr/>
            <p:nvPr/>
          </p:nvPicPr>
          <p:blipFill>
            <a:blip r:embed="rId3" cstate="print"/>
            <a:stretch>
              <a:fillRect/>
            </a:stretch>
          </p:blipFill>
          <p:spPr>
            <a:xfrm>
              <a:off x="8143423" y="4305943"/>
              <a:ext cx="2289293" cy="1512025"/>
            </a:xfrm>
            <a:prstGeom prst="rect">
              <a:avLst/>
            </a:prstGeom>
          </p:spPr>
        </p:pic>
        <p:pic>
          <p:nvPicPr>
            <p:cNvPr id="7" name="object 7"/>
            <p:cNvPicPr/>
            <p:nvPr/>
          </p:nvPicPr>
          <p:blipFill>
            <a:blip r:embed="rId4" cstate="print"/>
            <a:stretch>
              <a:fillRect/>
            </a:stretch>
          </p:blipFill>
          <p:spPr>
            <a:xfrm>
              <a:off x="7662671" y="2243327"/>
              <a:ext cx="3177539" cy="2118360"/>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Polynomial</a:t>
            </a:r>
            <a:r>
              <a:rPr spc="-25" dirty="0"/>
              <a:t> </a:t>
            </a:r>
            <a:r>
              <a:rPr spc="-10" dirty="0"/>
              <a:t>regression</a:t>
            </a:r>
          </a:p>
        </p:txBody>
      </p:sp>
      <p:pic>
        <p:nvPicPr>
          <p:cNvPr id="13" name="Picture 12">
            <a:extLst>
              <a:ext uri="{FF2B5EF4-FFF2-40B4-BE49-F238E27FC236}">
                <a16:creationId xmlns:a16="http://schemas.microsoft.com/office/drawing/2014/main" id="{8F76B42F-E3A8-10E0-D398-FC0C062AF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8202"/>
            <a:ext cx="12192000" cy="5922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05600" y="2590800"/>
            <a:ext cx="5268468" cy="3689604"/>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Training,</a:t>
            </a:r>
            <a:r>
              <a:rPr spc="-15" dirty="0"/>
              <a:t> </a:t>
            </a:r>
            <a:r>
              <a:rPr dirty="0"/>
              <a:t>validation</a:t>
            </a:r>
            <a:r>
              <a:rPr spc="-40" dirty="0"/>
              <a:t> </a:t>
            </a:r>
            <a:r>
              <a:rPr dirty="0"/>
              <a:t>and</a:t>
            </a:r>
            <a:r>
              <a:rPr spc="-15" dirty="0"/>
              <a:t> </a:t>
            </a:r>
            <a:r>
              <a:rPr spc="-10" dirty="0"/>
              <a:t>testing</a:t>
            </a:r>
          </a:p>
        </p:txBody>
      </p:sp>
      <p:sp>
        <p:nvSpPr>
          <p:cNvPr id="4" name="object 4"/>
          <p:cNvSpPr txBox="1"/>
          <p:nvPr/>
        </p:nvSpPr>
        <p:spPr>
          <a:xfrm>
            <a:off x="599440" y="881227"/>
            <a:ext cx="7032625" cy="5736185"/>
          </a:xfrm>
          <a:prstGeom prst="rect">
            <a:avLst/>
          </a:prstGeom>
        </p:spPr>
        <p:txBody>
          <a:bodyPr vert="horz" wrap="square" lIns="0" tIns="52069" rIns="0" bIns="0" rtlCol="0">
            <a:spAutoFit/>
          </a:bodyPr>
          <a:lstStyle/>
          <a:p>
            <a:pPr marL="444500" indent="-342900">
              <a:lnSpc>
                <a:spcPct val="100000"/>
              </a:lnSpc>
              <a:spcBef>
                <a:spcPts val="409"/>
              </a:spcBef>
              <a:buFont typeface="Arial"/>
              <a:buChar char="•"/>
              <a:tabLst>
                <a:tab pos="443865" algn="l"/>
                <a:tab pos="444500" algn="l"/>
              </a:tabLst>
            </a:pPr>
            <a:r>
              <a:rPr sz="2000" b="1" dirty="0">
                <a:solidFill>
                  <a:srgbClr val="0432FF"/>
                </a:solidFill>
                <a:latin typeface="Georgia"/>
                <a:cs typeface="Georgia"/>
              </a:rPr>
              <a:t>How</a:t>
            </a:r>
            <a:r>
              <a:rPr sz="2000" b="1" spc="-20" dirty="0">
                <a:solidFill>
                  <a:srgbClr val="0432FF"/>
                </a:solidFill>
                <a:latin typeface="Georgia"/>
                <a:cs typeface="Georgia"/>
              </a:rPr>
              <a:t> </a:t>
            </a:r>
            <a:r>
              <a:rPr sz="2000" b="1" dirty="0">
                <a:solidFill>
                  <a:srgbClr val="0432FF"/>
                </a:solidFill>
                <a:latin typeface="Georgia"/>
                <a:cs typeface="Georgia"/>
              </a:rPr>
              <a:t>to</a:t>
            </a:r>
            <a:r>
              <a:rPr sz="2000" b="1" spc="-20" dirty="0">
                <a:solidFill>
                  <a:srgbClr val="0432FF"/>
                </a:solidFill>
                <a:latin typeface="Georgia"/>
                <a:cs typeface="Georgia"/>
              </a:rPr>
              <a:t> </a:t>
            </a:r>
            <a:r>
              <a:rPr sz="2000" b="1" dirty="0">
                <a:solidFill>
                  <a:srgbClr val="0432FF"/>
                </a:solidFill>
                <a:latin typeface="Georgia"/>
                <a:cs typeface="Georgia"/>
              </a:rPr>
              <a:t>choose</a:t>
            </a:r>
            <a:r>
              <a:rPr sz="2000" b="1" spc="-15" dirty="0">
                <a:solidFill>
                  <a:srgbClr val="0432FF"/>
                </a:solidFill>
                <a:latin typeface="Georgia"/>
                <a:cs typeface="Georgia"/>
              </a:rPr>
              <a:t> </a:t>
            </a:r>
            <a:r>
              <a:rPr sz="2000" b="1" dirty="0">
                <a:solidFill>
                  <a:srgbClr val="0432FF"/>
                </a:solidFill>
                <a:latin typeface="Georgia"/>
                <a:cs typeface="Georgia"/>
              </a:rPr>
              <a:t>the</a:t>
            </a:r>
            <a:r>
              <a:rPr sz="2000" b="1" spc="-20" dirty="0">
                <a:solidFill>
                  <a:srgbClr val="0432FF"/>
                </a:solidFill>
                <a:latin typeface="Georgia"/>
                <a:cs typeface="Georgia"/>
              </a:rPr>
              <a:t> </a:t>
            </a:r>
            <a:r>
              <a:rPr sz="2000" b="1" dirty="0">
                <a:solidFill>
                  <a:srgbClr val="0432FF"/>
                </a:solidFill>
                <a:latin typeface="Georgia"/>
                <a:cs typeface="Georgia"/>
              </a:rPr>
              <a:t>right</a:t>
            </a:r>
            <a:r>
              <a:rPr sz="2000" b="1" spc="-5" dirty="0">
                <a:solidFill>
                  <a:srgbClr val="0432FF"/>
                </a:solidFill>
                <a:latin typeface="Georgia"/>
                <a:cs typeface="Georgia"/>
              </a:rPr>
              <a:t> </a:t>
            </a:r>
            <a:r>
              <a:rPr sz="2000" b="1" dirty="0">
                <a:solidFill>
                  <a:srgbClr val="0432FF"/>
                </a:solidFill>
                <a:latin typeface="Georgia"/>
                <a:cs typeface="Georgia"/>
              </a:rPr>
              <a:t>model</a:t>
            </a:r>
            <a:r>
              <a:rPr sz="2000" b="1" spc="-15" dirty="0">
                <a:solidFill>
                  <a:srgbClr val="0432FF"/>
                </a:solidFill>
                <a:latin typeface="Georgia"/>
                <a:cs typeface="Georgia"/>
              </a:rPr>
              <a:t> </a:t>
            </a:r>
            <a:r>
              <a:rPr sz="2000" b="1" spc="-10" dirty="0">
                <a:solidFill>
                  <a:srgbClr val="0432FF"/>
                </a:solidFill>
                <a:latin typeface="Georgia"/>
                <a:cs typeface="Georgia"/>
              </a:rPr>
              <a:t>quantitatively?</a:t>
            </a:r>
            <a:endParaRPr lang="en-CA" sz="2000" b="1" spc="-10" dirty="0">
              <a:solidFill>
                <a:srgbClr val="0432FF"/>
              </a:solidFill>
              <a:latin typeface="Georgia"/>
              <a:cs typeface="Georgia"/>
            </a:endParaRPr>
          </a:p>
          <a:p>
            <a:pPr marL="444500" indent="-342900">
              <a:lnSpc>
                <a:spcPct val="100000"/>
              </a:lnSpc>
              <a:spcBef>
                <a:spcPts val="409"/>
              </a:spcBef>
              <a:buFont typeface="Arial"/>
              <a:buChar char="•"/>
              <a:tabLst>
                <a:tab pos="443865" algn="l"/>
                <a:tab pos="444500" algn="l"/>
              </a:tabLst>
            </a:pPr>
            <a:endParaRPr sz="2000" b="1" dirty="0">
              <a:solidFill>
                <a:srgbClr val="0432FF"/>
              </a:solidFill>
              <a:latin typeface="Georgia"/>
              <a:cs typeface="Georgia"/>
            </a:endParaRPr>
          </a:p>
          <a:p>
            <a:pPr marL="444500" indent="-342900">
              <a:lnSpc>
                <a:spcPct val="100000"/>
              </a:lnSpc>
              <a:spcBef>
                <a:spcPts val="310"/>
              </a:spcBef>
              <a:buFont typeface="Arial"/>
              <a:buChar char="•"/>
              <a:tabLst>
                <a:tab pos="443865" algn="l"/>
                <a:tab pos="444500" algn="l"/>
              </a:tabLst>
            </a:pPr>
            <a:r>
              <a:rPr sz="2000" dirty="0">
                <a:latin typeface="Georgia"/>
                <a:cs typeface="Georgia"/>
              </a:rPr>
              <a:t>Let’s</a:t>
            </a:r>
            <a:r>
              <a:rPr sz="2000" spc="-25" dirty="0">
                <a:latin typeface="Georgia"/>
                <a:cs typeface="Georgia"/>
              </a:rPr>
              <a:t> </a:t>
            </a:r>
            <a:r>
              <a:rPr sz="2000" dirty="0">
                <a:latin typeface="Georgia"/>
                <a:cs typeface="Georgia"/>
              </a:rPr>
              <a:t>evaluate</a:t>
            </a:r>
            <a:r>
              <a:rPr sz="2000" spc="-30" dirty="0">
                <a:latin typeface="Georgia"/>
                <a:cs typeface="Georgia"/>
              </a:rPr>
              <a:t> </a:t>
            </a:r>
            <a:r>
              <a:rPr sz="2000" b="1" dirty="0">
                <a:latin typeface="Cambria Math"/>
                <a:cs typeface="Cambria Math"/>
              </a:rPr>
              <a:t>𝑅</a:t>
            </a:r>
            <a:r>
              <a:rPr sz="2175" b="1" baseline="28735" dirty="0">
                <a:latin typeface="Cambria Math"/>
                <a:cs typeface="Cambria Math"/>
              </a:rPr>
              <a:t>2</a:t>
            </a:r>
            <a:r>
              <a:rPr sz="2175" b="1" spc="352" baseline="28735" dirty="0">
                <a:latin typeface="Cambria Math"/>
                <a:cs typeface="Cambria Math"/>
              </a:rPr>
              <a:t> </a:t>
            </a:r>
            <a:r>
              <a:rPr sz="2000" b="1" dirty="0">
                <a:latin typeface="Georgia"/>
                <a:cs typeface="Georgia"/>
              </a:rPr>
              <a:t>score</a:t>
            </a:r>
            <a:r>
              <a:rPr sz="2000" b="1" spc="-10" dirty="0">
                <a:latin typeface="Georgia"/>
                <a:cs typeface="Georgia"/>
              </a:rPr>
              <a:t> </a:t>
            </a:r>
            <a:r>
              <a:rPr sz="2000" dirty="0">
                <a:latin typeface="Georgia"/>
                <a:cs typeface="Georgia"/>
              </a:rPr>
              <a:t>for different</a:t>
            </a:r>
            <a:r>
              <a:rPr sz="2000" spc="-20" dirty="0">
                <a:latin typeface="Georgia"/>
                <a:cs typeface="Georgia"/>
              </a:rPr>
              <a:t> </a:t>
            </a:r>
            <a:r>
              <a:rPr sz="2000" dirty="0">
                <a:latin typeface="Georgia"/>
                <a:cs typeface="Georgia"/>
              </a:rPr>
              <a:t>polynomial</a:t>
            </a:r>
            <a:r>
              <a:rPr sz="2000" spc="-15" dirty="0">
                <a:latin typeface="Georgia"/>
                <a:cs typeface="Georgia"/>
              </a:rPr>
              <a:t> </a:t>
            </a:r>
            <a:r>
              <a:rPr sz="2000" dirty="0">
                <a:latin typeface="Georgia"/>
                <a:cs typeface="Georgia"/>
              </a:rPr>
              <a:t>degrees</a:t>
            </a:r>
            <a:r>
              <a:rPr sz="2000" spc="-5" dirty="0">
                <a:latin typeface="Georgia"/>
                <a:cs typeface="Georgia"/>
              </a:rPr>
              <a:t> </a:t>
            </a:r>
            <a:r>
              <a:rPr sz="2000" spc="-50" dirty="0">
                <a:latin typeface="Cambria Math"/>
                <a:cs typeface="Cambria Math"/>
              </a:rPr>
              <a:t>𝑀</a:t>
            </a:r>
            <a:endParaRPr sz="2000" dirty="0">
              <a:latin typeface="Cambria Math"/>
              <a:cs typeface="Cambria Math"/>
            </a:endParaRPr>
          </a:p>
          <a:p>
            <a:pPr>
              <a:lnSpc>
                <a:spcPct val="100000"/>
              </a:lnSpc>
              <a:buFont typeface="Arial"/>
              <a:buChar char="•"/>
            </a:pPr>
            <a:endParaRPr sz="2550" dirty="0">
              <a:latin typeface="Cambria Math"/>
              <a:cs typeface="Cambria Math"/>
            </a:endParaRPr>
          </a:p>
          <a:p>
            <a:pPr marL="444500" indent="-342900">
              <a:lnSpc>
                <a:spcPct val="100000"/>
              </a:lnSpc>
              <a:spcBef>
                <a:spcPts val="5"/>
              </a:spcBef>
              <a:buFont typeface="Arial"/>
              <a:buChar char="•"/>
              <a:tabLst>
                <a:tab pos="443865" algn="l"/>
                <a:tab pos="444500" algn="l"/>
              </a:tabLst>
            </a:pPr>
            <a:r>
              <a:rPr sz="2000" b="1" dirty="0">
                <a:solidFill>
                  <a:srgbClr val="C00000"/>
                </a:solidFill>
                <a:latin typeface="Georgia"/>
                <a:cs typeface="Georgia"/>
              </a:rPr>
              <a:t>Training</a:t>
            </a:r>
            <a:r>
              <a:rPr sz="2000" b="1" spc="-55" dirty="0">
                <a:solidFill>
                  <a:srgbClr val="C00000"/>
                </a:solidFill>
                <a:latin typeface="Georgia"/>
                <a:cs typeface="Georgia"/>
              </a:rPr>
              <a:t> </a:t>
            </a:r>
            <a:r>
              <a:rPr sz="2000" b="1" dirty="0">
                <a:solidFill>
                  <a:srgbClr val="C00000"/>
                </a:solidFill>
                <a:latin typeface="Georgia"/>
                <a:cs typeface="Georgia"/>
              </a:rPr>
              <a:t>set</a:t>
            </a:r>
            <a:r>
              <a:rPr sz="2000" dirty="0">
                <a:latin typeface="Georgia"/>
                <a:cs typeface="Georgia"/>
              </a:rPr>
              <a:t>:</a:t>
            </a:r>
            <a:r>
              <a:rPr sz="2000" spc="10" dirty="0">
                <a:latin typeface="Georgia"/>
                <a:cs typeface="Georgia"/>
              </a:rPr>
              <a:t> </a:t>
            </a:r>
            <a:r>
              <a:rPr sz="2000" dirty="0">
                <a:latin typeface="Georgia"/>
                <a:cs typeface="Georgia"/>
              </a:rPr>
              <a:t>samples</a:t>
            </a:r>
            <a:r>
              <a:rPr sz="2000" spc="-20" dirty="0">
                <a:latin typeface="Georgia"/>
                <a:cs typeface="Georgia"/>
              </a:rPr>
              <a:t> </a:t>
            </a:r>
            <a:r>
              <a:rPr sz="2000" dirty="0">
                <a:latin typeface="Georgia"/>
                <a:cs typeface="Georgia"/>
              </a:rPr>
              <a:t>used</a:t>
            </a:r>
            <a:r>
              <a:rPr sz="2000" spc="-30" dirty="0">
                <a:latin typeface="Georgia"/>
                <a:cs typeface="Georgia"/>
              </a:rPr>
              <a:t> </a:t>
            </a:r>
            <a:r>
              <a:rPr sz="2000" dirty="0">
                <a:latin typeface="Georgia"/>
                <a:cs typeface="Georgia"/>
              </a:rPr>
              <a:t>for</a:t>
            </a:r>
            <a:r>
              <a:rPr sz="2000" spc="-25" dirty="0">
                <a:latin typeface="Georgia"/>
                <a:cs typeface="Georgia"/>
              </a:rPr>
              <a:t> </a:t>
            </a:r>
            <a:r>
              <a:rPr sz="2000" dirty="0">
                <a:latin typeface="Georgia"/>
                <a:cs typeface="Georgia"/>
              </a:rPr>
              <a:t>fitting</a:t>
            </a:r>
            <a:r>
              <a:rPr sz="2000" spc="-25" dirty="0">
                <a:latin typeface="Georgia"/>
                <a:cs typeface="Georgia"/>
              </a:rPr>
              <a:t> </a:t>
            </a:r>
            <a:r>
              <a:rPr sz="2000" dirty="0">
                <a:latin typeface="Georgia"/>
                <a:cs typeface="Georgia"/>
              </a:rPr>
              <a:t>of</a:t>
            </a:r>
            <a:r>
              <a:rPr sz="2000" spc="-30" dirty="0">
                <a:latin typeface="Georgia"/>
                <a:cs typeface="Georgia"/>
              </a:rPr>
              <a:t> </a:t>
            </a:r>
            <a:r>
              <a:rPr sz="2000" dirty="0">
                <a:latin typeface="Georgia"/>
                <a:cs typeface="Georgia"/>
              </a:rPr>
              <a:t>the</a:t>
            </a:r>
            <a:r>
              <a:rPr sz="2000" spc="-25" dirty="0">
                <a:latin typeface="Georgia"/>
                <a:cs typeface="Georgia"/>
              </a:rPr>
              <a:t> </a:t>
            </a:r>
            <a:r>
              <a:rPr sz="2000" spc="-10" dirty="0">
                <a:latin typeface="Georgia"/>
                <a:cs typeface="Georgia"/>
              </a:rPr>
              <a:t>model</a:t>
            </a:r>
            <a:endParaRPr sz="2000" dirty="0">
              <a:latin typeface="Georgia"/>
              <a:cs typeface="Georgia"/>
            </a:endParaRPr>
          </a:p>
          <a:p>
            <a:pPr marL="444500" indent="-342900">
              <a:lnSpc>
                <a:spcPct val="100000"/>
              </a:lnSpc>
              <a:spcBef>
                <a:spcPts val="310"/>
              </a:spcBef>
              <a:buFont typeface="Arial"/>
              <a:buChar char="•"/>
              <a:tabLst>
                <a:tab pos="443865" algn="l"/>
                <a:tab pos="444500" algn="l"/>
              </a:tabLst>
            </a:pPr>
            <a:r>
              <a:rPr sz="2000" dirty="0">
                <a:latin typeface="Cambria Math"/>
                <a:cs typeface="Cambria Math"/>
              </a:rPr>
              <a:t>𝑅</a:t>
            </a:r>
            <a:r>
              <a:rPr sz="2175" baseline="28735" dirty="0">
                <a:latin typeface="Cambria Math"/>
                <a:cs typeface="Cambria Math"/>
              </a:rPr>
              <a:t>2</a:t>
            </a:r>
            <a:r>
              <a:rPr sz="2175" spc="405" baseline="28735" dirty="0">
                <a:latin typeface="Cambria Math"/>
                <a:cs typeface="Cambria Math"/>
              </a:rPr>
              <a:t> </a:t>
            </a:r>
            <a:r>
              <a:rPr sz="2000" dirty="0">
                <a:latin typeface="Georgia"/>
                <a:cs typeface="Georgia"/>
              </a:rPr>
              <a:t>score</a:t>
            </a:r>
            <a:r>
              <a:rPr sz="2000" spc="10" dirty="0">
                <a:latin typeface="Georgia"/>
                <a:cs typeface="Georgia"/>
              </a:rPr>
              <a:t> </a:t>
            </a:r>
            <a:r>
              <a:rPr sz="2000" dirty="0">
                <a:latin typeface="Georgia"/>
                <a:cs typeface="Georgia"/>
              </a:rPr>
              <a:t>on</a:t>
            </a:r>
            <a:r>
              <a:rPr sz="2000" spc="15" dirty="0">
                <a:latin typeface="Georgia"/>
                <a:cs typeface="Georgia"/>
              </a:rPr>
              <a:t> </a:t>
            </a:r>
            <a:r>
              <a:rPr sz="2000" dirty="0">
                <a:latin typeface="Georgia"/>
                <a:cs typeface="Georgia"/>
              </a:rPr>
              <a:t>training</a:t>
            </a:r>
            <a:r>
              <a:rPr sz="2000" spc="10" dirty="0">
                <a:latin typeface="Georgia"/>
                <a:cs typeface="Georgia"/>
              </a:rPr>
              <a:t> </a:t>
            </a:r>
            <a:r>
              <a:rPr sz="2000" spc="-25" dirty="0">
                <a:latin typeface="Georgia"/>
                <a:cs typeface="Georgia"/>
              </a:rPr>
              <a:t>set</a:t>
            </a:r>
            <a:endParaRPr sz="2000" dirty="0">
              <a:latin typeface="Georgia"/>
              <a:cs typeface="Georgia"/>
            </a:endParaRPr>
          </a:p>
          <a:p>
            <a:pPr marL="845185" lvl="1" indent="-287020">
              <a:lnSpc>
                <a:spcPct val="100000"/>
              </a:lnSpc>
              <a:spcBef>
                <a:spcPts val="295"/>
              </a:spcBef>
              <a:buFont typeface="Arial"/>
              <a:buChar char="•"/>
              <a:tabLst>
                <a:tab pos="845185" algn="l"/>
                <a:tab pos="845819" algn="l"/>
              </a:tabLst>
            </a:pPr>
            <a:r>
              <a:rPr sz="1800" dirty="0">
                <a:latin typeface="Georgia"/>
                <a:cs typeface="Georgia"/>
              </a:rPr>
              <a:t>increases</a:t>
            </a:r>
            <a:r>
              <a:rPr sz="1800" spc="-30" dirty="0">
                <a:latin typeface="Georgia"/>
                <a:cs typeface="Georgia"/>
              </a:rPr>
              <a:t> </a:t>
            </a:r>
            <a:r>
              <a:rPr sz="1800" dirty="0">
                <a:latin typeface="Georgia"/>
                <a:cs typeface="Georgia"/>
              </a:rPr>
              <a:t>with</a:t>
            </a:r>
            <a:r>
              <a:rPr sz="1800" spc="-15" dirty="0">
                <a:latin typeface="Georgia"/>
                <a:cs typeface="Georgia"/>
              </a:rPr>
              <a:t> </a:t>
            </a:r>
            <a:r>
              <a:rPr sz="1800" dirty="0">
                <a:latin typeface="Georgia"/>
                <a:cs typeface="Georgia"/>
              </a:rPr>
              <a:t>the polynomial</a:t>
            </a:r>
            <a:r>
              <a:rPr sz="1800" spc="-15" dirty="0">
                <a:latin typeface="Georgia"/>
                <a:cs typeface="Georgia"/>
              </a:rPr>
              <a:t> </a:t>
            </a:r>
            <a:r>
              <a:rPr sz="1800" dirty="0">
                <a:latin typeface="Georgia"/>
                <a:cs typeface="Georgia"/>
              </a:rPr>
              <a:t>degree</a:t>
            </a:r>
            <a:r>
              <a:rPr sz="1800" spc="25" dirty="0">
                <a:latin typeface="Georgia"/>
                <a:cs typeface="Georgia"/>
              </a:rPr>
              <a:t> </a:t>
            </a:r>
            <a:r>
              <a:rPr sz="1800" spc="-50" dirty="0">
                <a:latin typeface="Cambria Math"/>
                <a:cs typeface="Cambria Math"/>
              </a:rPr>
              <a:t>𝑀</a:t>
            </a:r>
            <a:endParaRPr sz="1800" dirty="0">
              <a:latin typeface="Cambria Math"/>
              <a:cs typeface="Cambria Math"/>
            </a:endParaRPr>
          </a:p>
          <a:p>
            <a:pPr marL="845185" lvl="1" indent="-287020">
              <a:lnSpc>
                <a:spcPct val="100000"/>
              </a:lnSpc>
              <a:spcBef>
                <a:spcPts val="305"/>
              </a:spcBef>
              <a:buFont typeface="Arial"/>
              <a:buChar char="•"/>
              <a:tabLst>
                <a:tab pos="845185" algn="l"/>
                <a:tab pos="845819" algn="l"/>
              </a:tabLst>
            </a:pPr>
            <a:r>
              <a:rPr sz="1800" dirty="0">
                <a:latin typeface="Georgia"/>
                <a:cs typeface="Georgia"/>
              </a:rPr>
              <a:t>we</a:t>
            </a:r>
            <a:r>
              <a:rPr sz="1800" spc="-5" dirty="0">
                <a:latin typeface="Georgia"/>
                <a:cs typeface="Georgia"/>
              </a:rPr>
              <a:t> </a:t>
            </a:r>
            <a:r>
              <a:rPr sz="1800" dirty="0">
                <a:latin typeface="Georgia"/>
                <a:cs typeface="Georgia"/>
              </a:rPr>
              <a:t>cannot</a:t>
            </a:r>
            <a:r>
              <a:rPr sz="1800" spc="-15" dirty="0">
                <a:latin typeface="Georgia"/>
                <a:cs typeface="Georgia"/>
              </a:rPr>
              <a:t> </a:t>
            </a:r>
            <a:r>
              <a:rPr sz="1800" dirty="0">
                <a:latin typeface="Georgia"/>
                <a:cs typeface="Georgia"/>
              </a:rPr>
              <a:t>identify </a:t>
            </a:r>
            <a:r>
              <a:rPr sz="1800" spc="-10" dirty="0">
                <a:latin typeface="Georgia"/>
                <a:cs typeface="Georgia"/>
              </a:rPr>
              <a:t>overfitting</a:t>
            </a:r>
            <a:endParaRPr sz="1800" dirty="0">
              <a:latin typeface="Georgia"/>
              <a:cs typeface="Georgia"/>
            </a:endParaRPr>
          </a:p>
          <a:p>
            <a:pPr lvl="1">
              <a:lnSpc>
                <a:spcPct val="100000"/>
              </a:lnSpc>
              <a:spcBef>
                <a:spcPts val="20"/>
              </a:spcBef>
              <a:buFont typeface="Arial"/>
              <a:buChar char="•"/>
            </a:pPr>
            <a:endParaRPr sz="2400" dirty="0">
              <a:latin typeface="Georgia"/>
              <a:cs typeface="Georgia"/>
            </a:endParaRPr>
          </a:p>
          <a:p>
            <a:pPr marL="444500" indent="-342900">
              <a:lnSpc>
                <a:spcPct val="100000"/>
              </a:lnSpc>
              <a:spcBef>
                <a:spcPts val="5"/>
              </a:spcBef>
              <a:buFont typeface="Arial"/>
              <a:buChar char="•"/>
              <a:tabLst>
                <a:tab pos="443865" algn="l"/>
                <a:tab pos="444500" algn="l"/>
              </a:tabLst>
            </a:pPr>
            <a:r>
              <a:rPr sz="2000" b="1" dirty="0">
                <a:solidFill>
                  <a:srgbClr val="C00000"/>
                </a:solidFill>
                <a:latin typeface="Georgia"/>
                <a:cs typeface="Georgia"/>
              </a:rPr>
              <a:t>Validation</a:t>
            </a:r>
            <a:r>
              <a:rPr sz="2000" b="1" spc="-20" dirty="0">
                <a:solidFill>
                  <a:srgbClr val="C00000"/>
                </a:solidFill>
                <a:latin typeface="Georgia"/>
                <a:cs typeface="Georgia"/>
              </a:rPr>
              <a:t> </a:t>
            </a:r>
            <a:r>
              <a:rPr sz="2000" b="1" dirty="0">
                <a:solidFill>
                  <a:srgbClr val="C00000"/>
                </a:solidFill>
                <a:latin typeface="Georgia"/>
                <a:cs typeface="Georgia"/>
              </a:rPr>
              <a:t>set</a:t>
            </a:r>
            <a:r>
              <a:rPr sz="2000" dirty="0">
                <a:latin typeface="Georgia"/>
                <a:cs typeface="Georgia"/>
              </a:rPr>
              <a:t>: samples</a:t>
            </a:r>
            <a:r>
              <a:rPr sz="2000" spc="-20" dirty="0">
                <a:latin typeface="Georgia"/>
                <a:cs typeface="Georgia"/>
              </a:rPr>
              <a:t> </a:t>
            </a:r>
            <a:r>
              <a:rPr sz="2000" dirty="0">
                <a:latin typeface="Georgia"/>
                <a:cs typeface="Georgia"/>
              </a:rPr>
              <a:t>not</a:t>
            </a:r>
            <a:r>
              <a:rPr sz="2000" spc="-35" dirty="0">
                <a:latin typeface="Georgia"/>
                <a:cs typeface="Georgia"/>
              </a:rPr>
              <a:t> </a:t>
            </a:r>
            <a:r>
              <a:rPr sz="2000" dirty="0">
                <a:latin typeface="Georgia"/>
                <a:cs typeface="Georgia"/>
              </a:rPr>
              <a:t>used</a:t>
            </a:r>
            <a:r>
              <a:rPr sz="2000" spc="-25" dirty="0">
                <a:latin typeface="Georgia"/>
                <a:cs typeface="Georgia"/>
              </a:rPr>
              <a:t> </a:t>
            </a:r>
            <a:r>
              <a:rPr sz="2000" dirty="0">
                <a:latin typeface="Georgia"/>
                <a:cs typeface="Georgia"/>
              </a:rPr>
              <a:t>for</a:t>
            </a:r>
            <a:r>
              <a:rPr sz="2000" spc="-15" dirty="0">
                <a:latin typeface="Georgia"/>
                <a:cs typeface="Georgia"/>
              </a:rPr>
              <a:t> </a:t>
            </a:r>
            <a:r>
              <a:rPr sz="2000" spc="-10" dirty="0">
                <a:latin typeface="Georgia"/>
                <a:cs typeface="Georgia"/>
              </a:rPr>
              <a:t>fitting</a:t>
            </a:r>
            <a:endParaRPr sz="2000" dirty="0">
              <a:latin typeface="Georgia"/>
              <a:cs typeface="Georgia"/>
            </a:endParaRPr>
          </a:p>
          <a:p>
            <a:pPr marL="444500" indent="-342900">
              <a:lnSpc>
                <a:spcPct val="100000"/>
              </a:lnSpc>
              <a:spcBef>
                <a:spcPts val="310"/>
              </a:spcBef>
              <a:buFont typeface="Arial"/>
              <a:buChar char="•"/>
              <a:tabLst>
                <a:tab pos="443865" algn="l"/>
                <a:tab pos="444500" algn="l"/>
              </a:tabLst>
            </a:pPr>
            <a:r>
              <a:rPr sz="2000" dirty="0">
                <a:latin typeface="Cambria Math"/>
                <a:cs typeface="Cambria Math"/>
              </a:rPr>
              <a:t>𝑅</a:t>
            </a:r>
            <a:r>
              <a:rPr sz="2175" baseline="28735" dirty="0">
                <a:latin typeface="Cambria Math"/>
                <a:cs typeface="Cambria Math"/>
              </a:rPr>
              <a:t>2</a:t>
            </a:r>
            <a:r>
              <a:rPr sz="2175" spc="382" baseline="28735" dirty="0">
                <a:latin typeface="Cambria Math"/>
                <a:cs typeface="Cambria Math"/>
              </a:rPr>
              <a:t> </a:t>
            </a:r>
            <a:r>
              <a:rPr sz="2000" dirty="0">
                <a:latin typeface="Georgia"/>
                <a:cs typeface="Georgia"/>
              </a:rPr>
              <a:t>score on</a:t>
            </a:r>
            <a:r>
              <a:rPr sz="2000" spc="5" dirty="0">
                <a:latin typeface="Georgia"/>
                <a:cs typeface="Georgia"/>
              </a:rPr>
              <a:t> </a:t>
            </a:r>
            <a:r>
              <a:rPr sz="2000" dirty="0">
                <a:latin typeface="Georgia"/>
                <a:cs typeface="Georgia"/>
              </a:rPr>
              <a:t>validation</a:t>
            </a:r>
            <a:r>
              <a:rPr sz="2000" spc="-10" dirty="0">
                <a:latin typeface="Georgia"/>
                <a:cs typeface="Georgia"/>
              </a:rPr>
              <a:t> </a:t>
            </a:r>
            <a:r>
              <a:rPr sz="2000" spc="-25" dirty="0">
                <a:latin typeface="Georgia"/>
                <a:cs typeface="Georgia"/>
              </a:rPr>
              <a:t>set</a:t>
            </a:r>
            <a:endParaRPr sz="2000" dirty="0">
              <a:latin typeface="Georgia"/>
              <a:cs typeface="Georgia"/>
            </a:endParaRPr>
          </a:p>
          <a:p>
            <a:pPr marL="845185" lvl="1" indent="-287020">
              <a:lnSpc>
                <a:spcPct val="100000"/>
              </a:lnSpc>
              <a:spcBef>
                <a:spcPts val="300"/>
              </a:spcBef>
              <a:buFont typeface="Arial"/>
              <a:buChar char="•"/>
              <a:tabLst>
                <a:tab pos="845185" algn="l"/>
                <a:tab pos="845819" algn="l"/>
              </a:tabLst>
            </a:pPr>
            <a:r>
              <a:rPr sz="1800" dirty="0">
                <a:latin typeface="Georgia"/>
                <a:cs typeface="Georgia"/>
              </a:rPr>
              <a:t>highest for</a:t>
            </a:r>
            <a:r>
              <a:rPr sz="1800" spc="-10" dirty="0">
                <a:latin typeface="Georgia"/>
                <a:cs typeface="Georgia"/>
              </a:rPr>
              <a:t> </a:t>
            </a:r>
            <a:r>
              <a:rPr sz="1800" dirty="0">
                <a:latin typeface="Georgia"/>
                <a:cs typeface="Georgia"/>
              </a:rPr>
              <a:t>polynomial</a:t>
            </a:r>
            <a:r>
              <a:rPr sz="1800" spc="-30" dirty="0">
                <a:latin typeface="Georgia"/>
                <a:cs typeface="Georgia"/>
              </a:rPr>
              <a:t> </a:t>
            </a:r>
            <a:r>
              <a:rPr sz="1800" dirty="0">
                <a:latin typeface="Georgia"/>
                <a:cs typeface="Georgia"/>
              </a:rPr>
              <a:t>degree</a:t>
            </a:r>
            <a:r>
              <a:rPr sz="1800" spc="30" dirty="0">
                <a:latin typeface="Georgia"/>
                <a:cs typeface="Georgia"/>
              </a:rPr>
              <a:t> </a:t>
            </a:r>
            <a:r>
              <a:rPr sz="1800" dirty="0">
                <a:latin typeface="Cambria Math"/>
                <a:cs typeface="Cambria Math"/>
              </a:rPr>
              <a:t>𝑀</a:t>
            </a:r>
            <a:r>
              <a:rPr sz="1800" spc="125" dirty="0">
                <a:latin typeface="Cambria Math"/>
                <a:cs typeface="Cambria Math"/>
              </a:rPr>
              <a:t> </a:t>
            </a:r>
            <a:r>
              <a:rPr sz="1800" dirty="0">
                <a:latin typeface="Cambria Math"/>
                <a:cs typeface="Cambria Math"/>
              </a:rPr>
              <a:t>=</a:t>
            </a:r>
            <a:r>
              <a:rPr sz="1800" spc="100" dirty="0">
                <a:latin typeface="Cambria Math"/>
                <a:cs typeface="Cambria Math"/>
              </a:rPr>
              <a:t> </a:t>
            </a:r>
            <a:r>
              <a:rPr sz="1800" spc="-50" dirty="0">
                <a:latin typeface="Cambria Math"/>
                <a:cs typeface="Cambria Math"/>
              </a:rPr>
              <a:t>2</a:t>
            </a:r>
            <a:endParaRPr sz="1800" dirty="0">
              <a:latin typeface="Cambria Math"/>
              <a:cs typeface="Cambria Math"/>
            </a:endParaRPr>
          </a:p>
          <a:p>
            <a:pPr marL="845185" lvl="1" indent="-287020">
              <a:lnSpc>
                <a:spcPct val="100000"/>
              </a:lnSpc>
              <a:spcBef>
                <a:spcPts val="300"/>
              </a:spcBef>
              <a:buFont typeface="Arial"/>
              <a:buChar char="•"/>
              <a:tabLst>
                <a:tab pos="845185" algn="l"/>
                <a:tab pos="845819" algn="l"/>
              </a:tabLst>
            </a:pPr>
            <a:r>
              <a:rPr sz="1800" dirty="0">
                <a:latin typeface="Georgia"/>
                <a:cs typeface="Georgia"/>
              </a:rPr>
              <a:t>we</a:t>
            </a:r>
            <a:r>
              <a:rPr sz="1800" spc="-20" dirty="0">
                <a:latin typeface="Georgia"/>
                <a:cs typeface="Georgia"/>
              </a:rPr>
              <a:t> </a:t>
            </a:r>
            <a:r>
              <a:rPr sz="1800" dirty="0">
                <a:latin typeface="Georgia"/>
                <a:cs typeface="Georgia"/>
              </a:rPr>
              <a:t>can</a:t>
            </a:r>
            <a:r>
              <a:rPr sz="1800" spc="-5" dirty="0">
                <a:latin typeface="Georgia"/>
                <a:cs typeface="Georgia"/>
              </a:rPr>
              <a:t> </a:t>
            </a:r>
            <a:r>
              <a:rPr sz="1800" dirty="0">
                <a:latin typeface="Georgia"/>
                <a:cs typeface="Georgia"/>
              </a:rPr>
              <a:t>identify</a:t>
            </a:r>
            <a:r>
              <a:rPr sz="1800" spc="-20" dirty="0">
                <a:latin typeface="Georgia"/>
                <a:cs typeface="Georgia"/>
              </a:rPr>
              <a:t> </a:t>
            </a:r>
            <a:r>
              <a:rPr sz="1800" dirty="0">
                <a:latin typeface="Georgia"/>
                <a:cs typeface="Georgia"/>
              </a:rPr>
              <a:t>optimal</a:t>
            </a:r>
            <a:r>
              <a:rPr sz="1800" spc="-10" dirty="0">
                <a:latin typeface="Georgia"/>
                <a:cs typeface="Georgia"/>
              </a:rPr>
              <a:t> hyperparameters</a:t>
            </a:r>
            <a:endParaRPr sz="1800" dirty="0">
              <a:latin typeface="Georgia"/>
              <a:cs typeface="Georgia"/>
            </a:endParaRPr>
          </a:p>
          <a:p>
            <a:pPr lvl="1">
              <a:lnSpc>
                <a:spcPct val="100000"/>
              </a:lnSpc>
              <a:spcBef>
                <a:spcPts val="25"/>
              </a:spcBef>
              <a:buFont typeface="Arial"/>
              <a:buChar char="•"/>
            </a:pPr>
            <a:endParaRPr sz="2400" dirty="0">
              <a:latin typeface="Georgia"/>
              <a:cs typeface="Georgia"/>
            </a:endParaRPr>
          </a:p>
          <a:p>
            <a:pPr marL="444500" indent="-342900">
              <a:lnSpc>
                <a:spcPct val="100000"/>
              </a:lnSpc>
              <a:buFont typeface="Arial"/>
              <a:buChar char="•"/>
              <a:tabLst>
                <a:tab pos="443865" algn="l"/>
                <a:tab pos="444500" algn="l"/>
              </a:tabLst>
            </a:pPr>
            <a:r>
              <a:rPr sz="2000" b="1" dirty="0">
                <a:solidFill>
                  <a:srgbClr val="C00000"/>
                </a:solidFill>
                <a:latin typeface="Georgia"/>
                <a:cs typeface="Georgia"/>
              </a:rPr>
              <a:t>Test</a:t>
            </a:r>
            <a:r>
              <a:rPr sz="2000" b="1" spc="-25" dirty="0">
                <a:solidFill>
                  <a:srgbClr val="C00000"/>
                </a:solidFill>
                <a:latin typeface="Georgia"/>
                <a:cs typeface="Georgia"/>
              </a:rPr>
              <a:t> </a:t>
            </a:r>
            <a:r>
              <a:rPr sz="2000" b="1" dirty="0">
                <a:solidFill>
                  <a:srgbClr val="C00000"/>
                </a:solidFill>
                <a:latin typeface="Georgia"/>
                <a:cs typeface="Georgia"/>
              </a:rPr>
              <a:t>set</a:t>
            </a:r>
            <a:r>
              <a:rPr sz="2000" dirty="0">
                <a:latin typeface="Georgia"/>
                <a:cs typeface="Georgia"/>
              </a:rPr>
              <a:t>:</a:t>
            </a:r>
            <a:r>
              <a:rPr sz="2000" spc="-15" dirty="0">
                <a:latin typeface="Georgia"/>
                <a:cs typeface="Georgia"/>
              </a:rPr>
              <a:t> </a:t>
            </a:r>
            <a:r>
              <a:rPr sz="2000" dirty="0">
                <a:latin typeface="Georgia"/>
                <a:cs typeface="Georgia"/>
              </a:rPr>
              <a:t>samples</a:t>
            </a:r>
            <a:r>
              <a:rPr sz="2000" spc="-30" dirty="0">
                <a:latin typeface="Georgia"/>
                <a:cs typeface="Georgia"/>
              </a:rPr>
              <a:t> </a:t>
            </a:r>
            <a:r>
              <a:rPr sz="2000" dirty="0">
                <a:latin typeface="Georgia"/>
                <a:cs typeface="Georgia"/>
              </a:rPr>
              <a:t>not</a:t>
            </a:r>
            <a:r>
              <a:rPr sz="2000" spc="-15" dirty="0">
                <a:latin typeface="Georgia"/>
                <a:cs typeface="Georgia"/>
              </a:rPr>
              <a:t> </a:t>
            </a:r>
            <a:r>
              <a:rPr sz="2000" dirty="0">
                <a:latin typeface="Georgia"/>
                <a:cs typeface="Georgia"/>
              </a:rPr>
              <a:t>used</a:t>
            </a:r>
            <a:r>
              <a:rPr sz="2000" spc="-35" dirty="0">
                <a:latin typeface="Georgia"/>
                <a:cs typeface="Georgia"/>
              </a:rPr>
              <a:t> </a:t>
            </a:r>
            <a:r>
              <a:rPr sz="2000" dirty="0">
                <a:latin typeface="Georgia"/>
                <a:cs typeface="Georgia"/>
              </a:rPr>
              <a:t>for</a:t>
            </a:r>
            <a:r>
              <a:rPr sz="2000" spc="-25" dirty="0">
                <a:latin typeface="Georgia"/>
                <a:cs typeface="Georgia"/>
              </a:rPr>
              <a:t> </a:t>
            </a:r>
            <a:r>
              <a:rPr sz="2000" spc="-10" dirty="0">
                <a:latin typeface="Georgia"/>
                <a:cs typeface="Georgia"/>
              </a:rPr>
              <a:t>fitting/validation</a:t>
            </a:r>
            <a:endParaRPr sz="2000" dirty="0">
              <a:latin typeface="Georgia"/>
              <a:cs typeface="Georgia"/>
            </a:endParaRPr>
          </a:p>
          <a:p>
            <a:pPr marL="444500" indent="-342900">
              <a:lnSpc>
                <a:spcPct val="100000"/>
              </a:lnSpc>
              <a:spcBef>
                <a:spcPts val="315"/>
              </a:spcBef>
              <a:buFont typeface="Arial"/>
              <a:buChar char="•"/>
              <a:tabLst>
                <a:tab pos="443865" algn="l"/>
                <a:tab pos="444500" algn="l"/>
              </a:tabLst>
            </a:pPr>
            <a:r>
              <a:rPr sz="2000" dirty="0">
                <a:latin typeface="Cambria Math"/>
                <a:cs typeface="Cambria Math"/>
              </a:rPr>
              <a:t>𝑅</a:t>
            </a:r>
            <a:r>
              <a:rPr sz="2175" baseline="28735" dirty="0">
                <a:latin typeface="Cambria Math"/>
                <a:cs typeface="Cambria Math"/>
              </a:rPr>
              <a:t>2</a:t>
            </a:r>
            <a:r>
              <a:rPr sz="2175" spc="405" baseline="28735" dirty="0">
                <a:latin typeface="Cambria Math"/>
                <a:cs typeface="Cambria Math"/>
              </a:rPr>
              <a:t> </a:t>
            </a:r>
            <a:r>
              <a:rPr sz="2000" dirty="0">
                <a:latin typeface="Georgia"/>
                <a:cs typeface="Georgia"/>
              </a:rPr>
              <a:t>score</a:t>
            </a:r>
            <a:r>
              <a:rPr sz="2000" spc="10" dirty="0">
                <a:latin typeface="Georgia"/>
                <a:cs typeface="Georgia"/>
              </a:rPr>
              <a:t> </a:t>
            </a:r>
            <a:r>
              <a:rPr sz="2000" dirty="0">
                <a:latin typeface="Georgia"/>
                <a:cs typeface="Georgia"/>
              </a:rPr>
              <a:t>on</a:t>
            </a:r>
            <a:r>
              <a:rPr sz="2000" spc="15" dirty="0">
                <a:latin typeface="Georgia"/>
                <a:cs typeface="Georgia"/>
              </a:rPr>
              <a:t> </a:t>
            </a:r>
            <a:r>
              <a:rPr sz="2000" dirty="0">
                <a:latin typeface="Georgia"/>
                <a:cs typeface="Georgia"/>
              </a:rPr>
              <a:t>test</a:t>
            </a:r>
            <a:r>
              <a:rPr sz="2000" spc="-5" dirty="0">
                <a:latin typeface="Georgia"/>
                <a:cs typeface="Georgia"/>
              </a:rPr>
              <a:t> </a:t>
            </a:r>
            <a:r>
              <a:rPr sz="2000" spc="-25" dirty="0">
                <a:latin typeface="Georgia"/>
                <a:cs typeface="Georgia"/>
              </a:rPr>
              <a:t>set</a:t>
            </a:r>
            <a:endParaRPr sz="2000" dirty="0">
              <a:latin typeface="Georgia"/>
              <a:cs typeface="Georgia"/>
            </a:endParaRPr>
          </a:p>
          <a:p>
            <a:pPr marL="845185" lvl="1" indent="-287020">
              <a:lnSpc>
                <a:spcPct val="100000"/>
              </a:lnSpc>
              <a:spcBef>
                <a:spcPts val="295"/>
              </a:spcBef>
              <a:buFont typeface="Arial"/>
              <a:buChar char="•"/>
              <a:tabLst>
                <a:tab pos="845185" algn="l"/>
                <a:tab pos="845819" algn="l"/>
              </a:tabLst>
            </a:pPr>
            <a:r>
              <a:rPr sz="1800" dirty="0">
                <a:latin typeface="Georgia"/>
                <a:cs typeface="Georgia"/>
              </a:rPr>
              <a:t>to</a:t>
            </a:r>
            <a:r>
              <a:rPr sz="1800" spc="10" dirty="0">
                <a:latin typeface="Georgia"/>
                <a:cs typeface="Georgia"/>
              </a:rPr>
              <a:t> </a:t>
            </a:r>
            <a:r>
              <a:rPr sz="1800" dirty="0">
                <a:latin typeface="Georgia"/>
                <a:cs typeface="Georgia"/>
              </a:rPr>
              <a:t>evaluate</a:t>
            </a:r>
            <a:r>
              <a:rPr sz="1800" spc="20" dirty="0">
                <a:latin typeface="Georgia"/>
                <a:cs typeface="Georgia"/>
              </a:rPr>
              <a:t> </a:t>
            </a:r>
            <a:r>
              <a:rPr sz="1800" dirty="0">
                <a:latin typeface="Georgia"/>
                <a:cs typeface="Georgia"/>
              </a:rPr>
              <a:t>performance:</a:t>
            </a:r>
            <a:r>
              <a:rPr sz="1800" spc="40" dirty="0">
                <a:latin typeface="Georgia"/>
                <a:cs typeface="Georgia"/>
              </a:rPr>
              <a:t> </a:t>
            </a:r>
            <a:r>
              <a:rPr sz="1800" dirty="0">
                <a:latin typeface="Cambria Math"/>
                <a:cs typeface="Cambria Math"/>
              </a:rPr>
              <a:t>𝑅</a:t>
            </a:r>
            <a:r>
              <a:rPr sz="1950" baseline="27777" dirty="0">
                <a:latin typeface="Cambria Math"/>
                <a:cs typeface="Cambria Math"/>
              </a:rPr>
              <a:t>2</a:t>
            </a:r>
            <a:r>
              <a:rPr sz="1950" spc="442" baseline="27777" dirty="0">
                <a:latin typeface="Cambria Math"/>
                <a:cs typeface="Cambria Math"/>
              </a:rPr>
              <a:t> </a:t>
            </a:r>
            <a:r>
              <a:rPr sz="1800" dirty="0">
                <a:latin typeface="Cambria Math"/>
                <a:cs typeface="Cambria Math"/>
              </a:rPr>
              <a:t>=</a:t>
            </a:r>
            <a:r>
              <a:rPr sz="1800" spc="110" dirty="0">
                <a:latin typeface="Cambria Math"/>
                <a:cs typeface="Cambria Math"/>
              </a:rPr>
              <a:t> </a:t>
            </a:r>
            <a:r>
              <a:rPr sz="1800" spc="-20" dirty="0">
                <a:latin typeface="Cambria Math"/>
                <a:cs typeface="Cambria Math"/>
              </a:rPr>
              <a:t>0.88</a:t>
            </a:r>
            <a:endParaRPr sz="1800" dirty="0">
              <a:latin typeface="Cambria Math"/>
              <a:cs typeface="Cambria Math"/>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Cross-</a:t>
            </a:r>
            <a:r>
              <a:rPr spc="-10" dirty="0"/>
              <a:t>validation</a:t>
            </a:r>
          </a:p>
        </p:txBody>
      </p:sp>
      <p:sp>
        <p:nvSpPr>
          <p:cNvPr id="3" name="object 3"/>
          <p:cNvSpPr txBox="1"/>
          <p:nvPr/>
        </p:nvSpPr>
        <p:spPr>
          <a:xfrm>
            <a:off x="685800" y="1105468"/>
            <a:ext cx="9411335" cy="1962785"/>
          </a:xfrm>
          <a:prstGeom prst="rect">
            <a:avLst/>
          </a:prstGeom>
        </p:spPr>
        <p:txBody>
          <a:bodyPr vert="horz" wrap="square" lIns="0" tIns="50800" rIns="0" bIns="0" rtlCol="0">
            <a:spAutoFit/>
          </a:bodyPr>
          <a:lstStyle/>
          <a:p>
            <a:pPr marL="355600" indent="-342900">
              <a:lnSpc>
                <a:spcPct val="100000"/>
              </a:lnSpc>
              <a:spcBef>
                <a:spcPts val="400"/>
              </a:spcBef>
              <a:buFont typeface="Arial"/>
              <a:buChar char="•"/>
              <a:tabLst>
                <a:tab pos="354965" algn="l"/>
                <a:tab pos="355600" algn="l"/>
              </a:tabLst>
            </a:pPr>
            <a:r>
              <a:rPr sz="2000" dirty="0">
                <a:latin typeface="Georgia"/>
                <a:cs typeface="Georgia"/>
              </a:rPr>
              <a:t>We</a:t>
            </a:r>
            <a:r>
              <a:rPr sz="2000" spc="-30" dirty="0">
                <a:latin typeface="Georgia"/>
                <a:cs typeface="Georgia"/>
              </a:rPr>
              <a:t> </a:t>
            </a:r>
            <a:r>
              <a:rPr sz="2000" dirty="0">
                <a:latin typeface="Georgia"/>
                <a:cs typeface="Georgia"/>
              </a:rPr>
              <a:t>would</a:t>
            </a:r>
            <a:r>
              <a:rPr sz="2000" spc="-15" dirty="0">
                <a:latin typeface="Georgia"/>
                <a:cs typeface="Georgia"/>
              </a:rPr>
              <a:t> </a:t>
            </a:r>
            <a:r>
              <a:rPr sz="2000" dirty="0">
                <a:latin typeface="Georgia"/>
                <a:cs typeface="Georgia"/>
              </a:rPr>
              <a:t>like</a:t>
            </a:r>
            <a:r>
              <a:rPr sz="2000" spc="-10" dirty="0">
                <a:latin typeface="Georgia"/>
                <a:cs typeface="Georgia"/>
              </a:rPr>
              <a:t> </a:t>
            </a:r>
            <a:r>
              <a:rPr sz="2000" dirty="0">
                <a:latin typeface="Georgia"/>
                <a:cs typeface="Georgia"/>
              </a:rPr>
              <a:t>to</a:t>
            </a:r>
            <a:r>
              <a:rPr sz="2000" spc="-15" dirty="0">
                <a:latin typeface="Georgia"/>
                <a:cs typeface="Georgia"/>
              </a:rPr>
              <a:t> </a:t>
            </a:r>
            <a:r>
              <a:rPr sz="2000" dirty="0">
                <a:latin typeface="Georgia"/>
                <a:cs typeface="Georgia"/>
              </a:rPr>
              <a:t>avoid</a:t>
            </a:r>
            <a:r>
              <a:rPr sz="2000" spc="-10" dirty="0">
                <a:latin typeface="Georgia"/>
                <a:cs typeface="Georgia"/>
              </a:rPr>
              <a:t> </a:t>
            </a:r>
            <a:r>
              <a:rPr sz="2000" dirty="0">
                <a:latin typeface="Georgia"/>
                <a:cs typeface="Georgia"/>
              </a:rPr>
              <a:t>excluding</a:t>
            </a:r>
            <a:r>
              <a:rPr sz="2000" spc="-20" dirty="0">
                <a:latin typeface="Georgia"/>
                <a:cs typeface="Georgia"/>
              </a:rPr>
              <a:t> </a:t>
            </a:r>
            <a:r>
              <a:rPr sz="2000" dirty="0">
                <a:latin typeface="Georgia"/>
                <a:cs typeface="Georgia"/>
              </a:rPr>
              <a:t>2</a:t>
            </a:r>
            <a:r>
              <a:rPr sz="2000" spc="-10" dirty="0">
                <a:latin typeface="Georgia"/>
                <a:cs typeface="Georgia"/>
              </a:rPr>
              <a:t> </a:t>
            </a:r>
            <a:r>
              <a:rPr sz="2000" dirty="0">
                <a:latin typeface="Georgia"/>
                <a:cs typeface="Georgia"/>
              </a:rPr>
              <a:t>sets</a:t>
            </a:r>
            <a:r>
              <a:rPr sz="2000" spc="-30" dirty="0">
                <a:latin typeface="Georgia"/>
                <a:cs typeface="Georgia"/>
              </a:rPr>
              <a:t> </a:t>
            </a:r>
            <a:r>
              <a:rPr sz="2000" dirty="0">
                <a:latin typeface="Georgia"/>
                <a:cs typeface="Georgia"/>
              </a:rPr>
              <a:t>of</a:t>
            </a:r>
            <a:r>
              <a:rPr sz="2000" spc="-20" dirty="0">
                <a:latin typeface="Georgia"/>
                <a:cs typeface="Georgia"/>
              </a:rPr>
              <a:t> </a:t>
            </a:r>
            <a:r>
              <a:rPr sz="2000" dirty="0">
                <a:latin typeface="Georgia"/>
                <a:cs typeface="Georgia"/>
              </a:rPr>
              <a:t>data</a:t>
            </a:r>
            <a:r>
              <a:rPr sz="2000" spc="-5" dirty="0">
                <a:latin typeface="Georgia"/>
                <a:cs typeface="Georgia"/>
              </a:rPr>
              <a:t> </a:t>
            </a:r>
            <a:r>
              <a:rPr sz="2000" dirty="0">
                <a:latin typeface="Georgia"/>
                <a:cs typeface="Georgia"/>
              </a:rPr>
              <a:t>from </a:t>
            </a:r>
            <a:r>
              <a:rPr sz="2000" spc="-10" dirty="0">
                <a:latin typeface="Georgia"/>
                <a:cs typeface="Georgia"/>
              </a:rPr>
              <a:t>training</a:t>
            </a:r>
            <a:endParaRPr sz="2000" dirty="0">
              <a:latin typeface="Georgia"/>
              <a:cs typeface="Georgia"/>
            </a:endParaRPr>
          </a:p>
          <a:p>
            <a:pPr marL="355600" indent="-342900">
              <a:lnSpc>
                <a:spcPct val="100000"/>
              </a:lnSpc>
              <a:spcBef>
                <a:spcPts val="300"/>
              </a:spcBef>
              <a:buFont typeface="Arial"/>
              <a:buChar char="•"/>
              <a:tabLst>
                <a:tab pos="354965" algn="l"/>
                <a:tab pos="355600" algn="l"/>
              </a:tabLst>
            </a:pPr>
            <a:r>
              <a:rPr sz="2000" b="1" spc="-10" dirty="0">
                <a:solidFill>
                  <a:srgbClr val="C00000"/>
                </a:solidFill>
                <a:latin typeface="Georgia"/>
                <a:cs typeface="Georgia"/>
              </a:rPr>
              <a:t>Cross-validation</a:t>
            </a:r>
            <a:endParaRPr sz="2000" dirty="0">
              <a:latin typeface="Georgia"/>
              <a:cs typeface="Georgia"/>
            </a:endParaRPr>
          </a:p>
          <a:p>
            <a:pPr marL="756285" lvl="1" indent="-287020">
              <a:lnSpc>
                <a:spcPct val="100000"/>
              </a:lnSpc>
              <a:spcBef>
                <a:spcPts val="310"/>
              </a:spcBef>
              <a:buFont typeface="Arial"/>
              <a:buChar char="•"/>
              <a:tabLst>
                <a:tab pos="756285" algn="l"/>
                <a:tab pos="756920" algn="l"/>
              </a:tabLst>
            </a:pPr>
            <a:r>
              <a:rPr sz="1800" dirty="0">
                <a:latin typeface="Georgia"/>
                <a:cs typeface="Georgia"/>
              </a:rPr>
              <a:t>We</a:t>
            </a:r>
            <a:r>
              <a:rPr sz="1800" spc="-15" dirty="0">
                <a:latin typeface="Georgia"/>
                <a:cs typeface="Georgia"/>
              </a:rPr>
              <a:t> </a:t>
            </a:r>
            <a:r>
              <a:rPr sz="1800" dirty="0">
                <a:latin typeface="Georgia"/>
                <a:cs typeface="Georgia"/>
              </a:rPr>
              <a:t>exclude the</a:t>
            </a:r>
            <a:r>
              <a:rPr sz="1800" spc="5" dirty="0">
                <a:latin typeface="Georgia"/>
                <a:cs typeface="Georgia"/>
              </a:rPr>
              <a:t> </a:t>
            </a:r>
            <a:r>
              <a:rPr sz="1800" dirty="0">
                <a:latin typeface="Georgia"/>
                <a:cs typeface="Georgia"/>
              </a:rPr>
              <a:t>test</a:t>
            </a:r>
            <a:r>
              <a:rPr sz="1800" spc="-10" dirty="0">
                <a:latin typeface="Georgia"/>
                <a:cs typeface="Georgia"/>
              </a:rPr>
              <a:t> </a:t>
            </a:r>
            <a:r>
              <a:rPr sz="1800" dirty="0">
                <a:latin typeface="Georgia"/>
                <a:cs typeface="Georgia"/>
              </a:rPr>
              <a:t>set</a:t>
            </a:r>
            <a:r>
              <a:rPr sz="1800" spc="-10" dirty="0">
                <a:latin typeface="Georgia"/>
                <a:cs typeface="Georgia"/>
              </a:rPr>
              <a:t> </a:t>
            </a:r>
            <a:r>
              <a:rPr sz="1800" dirty="0">
                <a:latin typeface="Georgia"/>
                <a:cs typeface="Georgia"/>
              </a:rPr>
              <a:t>at the</a:t>
            </a:r>
            <a:r>
              <a:rPr sz="1800" spc="5" dirty="0">
                <a:latin typeface="Georgia"/>
                <a:cs typeface="Georgia"/>
              </a:rPr>
              <a:t> </a:t>
            </a:r>
            <a:r>
              <a:rPr sz="1800" dirty="0">
                <a:latin typeface="Georgia"/>
                <a:cs typeface="Georgia"/>
              </a:rPr>
              <a:t>beginning</a:t>
            </a:r>
            <a:r>
              <a:rPr sz="1800" spc="-20" dirty="0">
                <a:latin typeface="Georgia"/>
                <a:cs typeface="Georgia"/>
              </a:rPr>
              <a:t> </a:t>
            </a:r>
            <a:r>
              <a:rPr sz="1800" dirty="0">
                <a:latin typeface="Georgia"/>
                <a:cs typeface="Georgia"/>
              </a:rPr>
              <a:t>as </a:t>
            </a:r>
            <a:r>
              <a:rPr sz="1800" spc="-10" dirty="0">
                <a:latin typeface="Georgia"/>
                <a:cs typeface="Georgia"/>
              </a:rPr>
              <a:t>before</a:t>
            </a:r>
            <a:endParaRPr sz="1800" dirty="0">
              <a:latin typeface="Georgia"/>
              <a:cs typeface="Georgia"/>
            </a:endParaRPr>
          </a:p>
          <a:p>
            <a:pPr marL="756285" lvl="1" indent="-287020">
              <a:lnSpc>
                <a:spcPct val="100000"/>
              </a:lnSpc>
              <a:spcBef>
                <a:spcPts val="300"/>
              </a:spcBef>
              <a:buFont typeface="Arial"/>
              <a:buChar char="•"/>
              <a:tabLst>
                <a:tab pos="756285" algn="l"/>
                <a:tab pos="756920" algn="l"/>
              </a:tabLst>
            </a:pPr>
            <a:r>
              <a:rPr sz="1800" dirty="0">
                <a:latin typeface="Georgia"/>
                <a:cs typeface="Georgia"/>
              </a:rPr>
              <a:t>Split</a:t>
            </a:r>
            <a:r>
              <a:rPr sz="1800" spc="-5" dirty="0">
                <a:latin typeface="Georgia"/>
                <a:cs typeface="Georgia"/>
              </a:rPr>
              <a:t> </a:t>
            </a:r>
            <a:r>
              <a:rPr sz="1800" dirty="0">
                <a:latin typeface="Georgia"/>
                <a:cs typeface="Georgia"/>
              </a:rPr>
              <a:t>remaining</a:t>
            </a:r>
            <a:r>
              <a:rPr sz="1800" spc="-15" dirty="0">
                <a:latin typeface="Georgia"/>
                <a:cs typeface="Georgia"/>
              </a:rPr>
              <a:t> </a:t>
            </a:r>
            <a:r>
              <a:rPr sz="1800" dirty="0">
                <a:latin typeface="Georgia"/>
                <a:cs typeface="Georgia"/>
              </a:rPr>
              <a:t>data</a:t>
            </a:r>
            <a:r>
              <a:rPr sz="1800" spc="5" dirty="0">
                <a:latin typeface="Georgia"/>
                <a:cs typeface="Georgia"/>
              </a:rPr>
              <a:t> </a:t>
            </a:r>
            <a:r>
              <a:rPr sz="1800" dirty="0">
                <a:latin typeface="Georgia"/>
                <a:cs typeface="Georgia"/>
              </a:rPr>
              <a:t>into </a:t>
            </a:r>
            <a:r>
              <a:rPr sz="1800" dirty="0">
                <a:latin typeface="Cambria Math"/>
                <a:cs typeface="Cambria Math"/>
              </a:rPr>
              <a:t>𝑘</a:t>
            </a:r>
            <a:r>
              <a:rPr sz="1800" spc="70" dirty="0">
                <a:latin typeface="Cambria Math"/>
                <a:cs typeface="Cambria Math"/>
              </a:rPr>
              <a:t> </a:t>
            </a:r>
            <a:r>
              <a:rPr sz="1800" dirty="0">
                <a:latin typeface="Georgia"/>
                <a:cs typeface="Georgia"/>
              </a:rPr>
              <a:t>equal groups</a:t>
            </a:r>
            <a:r>
              <a:rPr sz="1800" spc="5" dirty="0">
                <a:latin typeface="Georgia"/>
                <a:cs typeface="Georgia"/>
              </a:rPr>
              <a:t> </a:t>
            </a:r>
            <a:r>
              <a:rPr sz="1800" spc="-10" dirty="0">
                <a:latin typeface="Georgia"/>
                <a:cs typeface="Georgia"/>
              </a:rPr>
              <a:t>(</a:t>
            </a:r>
            <a:r>
              <a:rPr sz="1800" b="1" spc="-10" dirty="0">
                <a:latin typeface="Georgia"/>
                <a:cs typeface="Georgia"/>
              </a:rPr>
              <a:t>folds</a:t>
            </a:r>
            <a:r>
              <a:rPr sz="1800" spc="-10" dirty="0">
                <a:latin typeface="Georgia"/>
                <a:cs typeface="Georgia"/>
              </a:rPr>
              <a:t>)</a:t>
            </a:r>
            <a:endParaRPr sz="1800" dirty="0">
              <a:latin typeface="Georgia"/>
              <a:cs typeface="Georgia"/>
            </a:endParaRPr>
          </a:p>
          <a:p>
            <a:pPr marL="756285" lvl="1" indent="-287020">
              <a:lnSpc>
                <a:spcPct val="100000"/>
              </a:lnSpc>
              <a:spcBef>
                <a:spcPts val="300"/>
              </a:spcBef>
              <a:buFont typeface="Arial"/>
              <a:buChar char="•"/>
              <a:tabLst>
                <a:tab pos="756285" algn="l"/>
                <a:tab pos="756920" algn="l"/>
              </a:tabLst>
            </a:pPr>
            <a:r>
              <a:rPr sz="1800" dirty="0">
                <a:latin typeface="Georgia"/>
                <a:cs typeface="Georgia"/>
              </a:rPr>
              <a:t>Train</a:t>
            </a:r>
            <a:r>
              <a:rPr sz="1800" spc="-5" dirty="0">
                <a:latin typeface="Georgia"/>
                <a:cs typeface="Georgia"/>
              </a:rPr>
              <a:t> </a:t>
            </a:r>
            <a:r>
              <a:rPr sz="1800" dirty="0">
                <a:latin typeface="Georgia"/>
                <a:cs typeface="Georgia"/>
              </a:rPr>
              <a:t>the</a:t>
            </a:r>
            <a:r>
              <a:rPr sz="1800" spc="5" dirty="0">
                <a:latin typeface="Georgia"/>
                <a:cs typeface="Georgia"/>
              </a:rPr>
              <a:t> </a:t>
            </a:r>
            <a:r>
              <a:rPr sz="1800" dirty="0">
                <a:latin typeface="Georgia"/>
                <a:cs typeface="Georgia"/>
              </a:rPr>
              <a:t>model </a:t>
            </a:r>
            <a:r>
              <a:rPr sz="1800" dirty="0">
                <a:latin typeface="Cambria Math"/>
                <a:cs typeface="Cambria Math"/>
              </a:rPr>
              <a:t>𝑘</a:t>
            </a:r>
            <a:r>
              <a:rPr sz="1800" spc="80" dirty="0">
                <a:latin typeface="Cambria Math"/>
                <a:cs typeface="Cambria Math"/>
              </a:rPr>
              <a:t> </a:t>
            </a:r>
            <a:r>
              <a:rPr sz="1800" dirty="0">
                <a:latin typeface="Georgia"/>
                <a:cs typeface="Georgia"/>
              </a:rPr>
              <a:t>times</a:t>
            </a:r>
            <a:r>
              <a:rPr sz="1800" spc="5" dirty="0">
                <a:latin typeface="Georgia"/>
                <a:cs typeface="Georgia"/>
              </a:rPr>
              <a:t> </a:t>
            </a:r>
            <a:r>
              <a:rPr sz="1800" dirty="0">
                <a:latin typeface="Georgia"/>
                <a:cs typeface="Georgia"/>
              </a:rPr>
              <a:t>on </a:t>
            </a:r>
            <a:r>
              <a:rPr sz="1800" dirty="0">
                <a:latin typeface="Cambria Math"/>
                <a:cs typeface="Cambria Math"/>
              </a:rPr>
              <a:t>𝑘</a:t>
            </a:r>
            <a:r>
              <a:rPr sz="1800" spc="45" dirty="0">
                <a:latin typeface="Cambria Math"/>
                <a:cs typeface="Cambria Math"/>
              </a:rPr>
              <a:t> </a:t>
            </a:r>
            <a:r>
              <a:rPr sz="1800" dirty="0">
                <a:latin typeface="Cambria Math"/>
                <a:cs typeface="Cambria Math"/>
              </a:rPr>
              <a:t>−</a:t>
            </a:r>
            <a:r>
              <a:rPr sz="1800" spc="10" dirty="0">
                <a:latin typeface="Cambria Math"/>
                <a:cs typeface="Cambria Math"/>
              </a:rPr>
              <a:t> </a:t>
            </a:r>
            <a:r>
              <a:rPr sz="1800" dirty="0">
                <a:latin typeface="Cambria Math"/>
                <a:cs typeface="Cambria Math"/>
              </a:rPr>
              <a:t>1</a:t>
            </a:r>
            <a:r>
              <a:rPr sz="1800" spc="25" dirty="0">
                <a:latin typeface="Cambria Math"/>
                <a:cs typeface="Cambria Math"/>
              </a:rPr>
              <a:t> </a:t>
            </a:r>
            <a:r>
              <a:rPr sz="1800" dirty="0">
                <a:latin typeface="Georgia"/>
                <a:cs typeface="Georgia"/>
              </a:rPr>
              <a:t>groups</a:t>
            </a:r>
            <a:r>
              <a:rPr sz="1800" spc="5" dirty="0">
                <a:latin typeface="Georgia"/>
                <a:cs typeface="Georgia"/>
              </a:rPr>
              <a:t> </a:t>
            </a:r>
            <a:r>
              <a:rPr sz="1800" dirty="0">
                <a:latin typeface="Georgia"/>
                <a:cs typeface="Georgia"/>
              </a:rPr>
              <a:t>and</a:t>
            </a:r>
            <a:r>
              <a:rPr sz="1800" spc="-10" dirty="0">
                <a:latin typeface="Georgia"/>
                <a:cs typeface="Georgia"/>
              </a:rPr>
              <a:t> </a:t>
            </a:r>
            <a:r>
              <a:rPr sz="1800" dirty="0">
                <a:latin typeface="Georgia"/>
                <a:cs typeface="Georgia"/>
              </a:rPr>
              <a:t>validate</a:t>
            </a:r>
            <a:r>
              <a:rPr sz="1800" spc="15" dirty="0">
                <a:latin typeface="Georgia"/>
                <a:cs typeface="Georgia"/>
              </a:rPr>
              <a:t> </a:t>
            </a:r>
            <a:r>
              <a:rPr sz="1800" dirty="0">
                <a:latin typeface="Georgia"/>
                <a:cs typeface="Georgia"/>
              </a:rPr>
              <a:t>on</a:t>
            </a:r>
            <a:r>
              <a:rPr sz="1800" spc="-5" dirty="0">
                <a:latin typeface="Georgia"/>
                <a:cs typeface="Georgia"/>
              </a:rPr>
              <a:t> </a:t>
            </a:r>
            <a:r>
              <a:rPr sz="1800" dirty="0">
                <a:latin typeface="Georgia"/>
                <a:cs typeface="Georgia"/>
              </a:rPr>
              <a:t>the</a:t>
            </a:r>
            <a:r>
              <a:rPr sz="1800" spc="5" dirty="0">
                <a:latin typeface="Georgia"/>
                <a:cs typeface="Georgia"/>
              </a:rPr>
              <a:t> </a:t>
            </a:r>
            <a:r>
              <a:rPr sz="1800" dirty="0">
                <a:latin typeface="Georgia"/>
                <a:cs typeface="Georgia"/>
              </a:rPr>
              <a:t>remaining</a:t>
            </a:r>
            <a:r>
              <a:rPr sz="1800" spc="-5" dirty="0">
                <a:latin typeface="Georgia"/>
                <a:cs typeface="Georgia"/>
              </a:rPr>
              <a:t> </a:t>
            </a:r>
            <a:r>
              <a:rPr sz="1800" spc="-10" dirty="0">
                <a:latin typeface="Georgia"/>
                <a:cs typeface="Georgia"/>
              </a:rPr>
              <a:t>group</a:t>
            </a:r>
            <a:endParaRPr sz="1800" dirty="0">
              <a:latin typeface="Georgia"/>
              <a:cs typeface="Georgia"/>
            </a:endParaRPr>
          </a:p>
          <a:p>
            <a:pPr marL="756285" lvl="1" indent="-287020">
              <a:lnSpc>
                <a:spcPct val="100000"/>
              </a:lnSpc>
              <a:spcBef>
                <a:spcPts val="300"/>
              </a:spcBef>
              <a:buFont typeface="Arial"/>
              <a:buChar char="•"/>
              <a:tabLst>
                <a:tab pos="756285" algn="l"/>
                <a:tab pos="756920" algn="l"/>
              </a:tabLst>
            </a:pPr>
            <a:r>
              <a:rPr sz="1800" dirty="0">
                <a:latin typeface="Georgia"/>
                <a:cs typeface="Georgia"/>
              </a:rPr>
              <a:t>Choose</a:t>
            </a:r>
            <a:r>
              <a:rPr sz="1800" spc="-15" dirty="0">
                <a:latin typeface="Georgia"/>
                <a:cs typeface="Georgia"/>
              </a:rPr>
              <a:t> </a:t>
            </a:r>
            <a:r>
              <a:rPr sz="1800" dirty="0">
                <a:latin typeface="Georgia"/>
                <a:cs typeface="Georgia"/>
              </a:rPr>
              <a:t>the</a:t>
            </a:r>
            <a:r>
              <a:rPr sz="1800" spc="-5" dirty="0">
                <a:latin typeface="Georgia"/>
                <a:cs typeface="Georgia"/>
              </a:rPr>
              <a:t> </a:t>
            </a:r>
            <a:r>
              <a:rPr sz="1800" dirty="0">
                <a:latin typeface="Georgia"/>
                <a:cs typeface="Georgia"/>
              </a:rPr>
              <a:t>hyperparameters with</a:t>
            </a:r>
            <a:r>
              <a:rPr sz="1800" spc="-15" dirty="0">
                <a:latin typeface="Georgia"/>
                <a:cs typeface="Georgia"/>
              </a:rPr>
              <a:t> </a:t>
            </a:r>
            <a:r>
              <a:rPr sz="1800" dirty="0">
                <a:latin typeface="Georgia"/>
                <a:cs typeface="Georgia"/>
              </a:rPr>
              <a:t>best</a:t>
            </a:r>
            <a:r>
              <a:rPr sz="1800" spc="-20" dirty="0">
                <a:latin typeface="Georgia"/>
                <a:cs typeface="Georgia"/>
              </a:rPr>
              <a:t> </a:t>
            </a:r>
            <a:r>
              <a:rPr sz="1800" dirty="0">
                <a:latin typeface="Georgia"/>
                <a:cs typeface="Georgia"/>
              </a:rPr>
              <a:t>average</a:t>
            </a:r>
            <a:r>
              <a:rPr sz="1800" spc="15" dirty="0">
                <a:latin typeface="Georgia"/>
                <a:cs typeface="Georgia"/>
              </a:rPr>
              <a:t> </a:t>
            </a:r>
            <a:r>
              <a:rPr sz="1800" dirty="0">
                <a:latin typeface="Georgia"/>
                <a:cs typeface="Georgia"/>
              </a:rPr>
              <a:t>performance</a:t>
            </a:r>
            <a:r>
              <a:rPr sz="1800" spc="-5" dirty="0">
                <a:latin typeface="Georgia"/>
                <a:cs typeface="Georgia"/>
              </a:rPr>
              <a:t> </a:t>
            </a:r>
            <a:r>
              <a:rPr sz="1800" dirty="0">
                <a:latin typeface="Georgia"/>
                <a:cs typeface="Georgia"/>
              </a:rPr>
              <a:t>over the</a:t>
            </a:r>
            <a:r>
              <a:rPr sz="1800" spc="45" dirty="0">
                <a:latin typeface="Georgia"/>
                <a:cs typeface="Georgia"/>
              </a:rPr>
              <a:t> </a:t>
            </a:r>
            <a:r>
              <a:rPr sz="1800" dirty="0">
                <a:latin typeface="Cambria Math"/>
                <a:cs typeface="Cambria Math"/>
              </a:rPr>
              <a:t>𝑘</a:t>
            </a:r>
            <a:r>
              <a:rPr sz="1800" spc="70" dirty="0">
                <a:latin typeface="Cambria Math"/>
                <a:cs typeface="Cambria Math"/>
              </a:rPr>
              <a:t> </a:t>
            </a:r>
            <a:r>
              <a:rPr sz="1800" dirty="0">
                <a:latin typeface="Georgia"/>
                <a:cs typeface="Georgia"/>
              </a:rPr>
              <a:t>validation </a:t>
            </a:r>
            <a:r>
              <a:rPr sz="1800" spc="-20" dirty="0">
                <a:latin typeface="Georgia"/>
                <a:cs typeface="Georgia"/>
              </a:rPr>
              <a:t>sets</a:t>
            </a:r>
            <a:endParaRPr sz="1800" dirty="0">
              <a:latin typeface="Georgia"/>
              <a:cs typeface="Georgia"/>
            </a:endParaRPr>
          </a:p>
        </p:txBody>
      </p:sp>
      <p:pic>
        <p:nvPicPr>
          <p:cNvPr id="4" name="object 4"/>
          <p:cNvPicPr/>
          <p:nvPr/>
        </p:nvPicPr>
        <p:blipFill>
          <a:blip r:embed="rId2" cstate="print"/>
          <a:stretch>
            <a:fillRect/>
          </a:stretch>
        </p:blipFill>
        <p:spPr>
          <a:xfrm>
            <a:off x="944299" y="3548921"/>
            <a:ext cx="9614746" cy="2189793"/>
          </a:xfrm>
          <a:prstGeom prst="rect">
            <a:avLst/>
          </a:prstGeom>
        </p:spPr>
      </p:pic>
      <p:sp>
        <p:nvSpPr>
          <p:cNvPr id="5" name="object 5"/>
          <p:cNvSpPr txBox="1"/>
          <p:nvPr/>
        </p:nvSpPr>
        <p:spPr>
          <a:xfrm>
            <a:off x="4831207" y="5942482"/>
            <a:ext cx="256159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mbria Math"/>
                <a:cs typeface="Cambria Math"/>
              </a:rPr>
              <a:t>5</a:t>
            </a:r>
            <a:r>
              <a:rPr sz="2000" spc="-10" dirty="0">
                <a:latin typeface="Georgia"/>
                <a:cs typeface="Georgia"/>
              </a:rPr>
              <a:t>-</a:t>
            </a:r>
            <a:r>
              <a:rPr sz="2000" dirty="0">
                <a:latin typeface="Georgia"/>
                <a:cs typeface="Georgia"/>
              </a:rPr>
              <a:t>fold</a:t>
            </a:r>
            <a:r>
              <a:rPr sz="2000" spc="30" dirty="0">
                <a:latin typeface="Georgia"/>
                <a:cs typeface="Georgia"/>
              </a:rPr>
              <a:t> </a:t>
            </a:r>
            <a:r>
              <a:rPr sz="2000" spc="-10" dirty="0">
                <a:latin typeface="Georgia"/>
                <a:cs typeface="Georgia"/>
              </a:rPr>
              <a:t>cross-validation</a:t>
            </a:r>
            <a:endParaRPr sz="2000">
              <a:latin typeface="Georgia"/>
              <a:cs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Bias</a:t>
            </a:r>
            <a:r>
              <a:rPr spc="-35" dirty="0"/>
              <a:t> </a:t>
            </a:r>
            <a:r>
              <a:rPr dirty="0"/>
              <a:t>and</a:t>
            </a:r>
            <a:r>
              <a:rPr spc="-15" dirty="0"/>
              <a:t> </a:t>
            </a:r>
            <a:r>
              <a:rPr spc="-10" dirty="0"/>
              <a:t>variance</a:t>
            </a:r>
          </a:p>
        </p:txBody>
      </p:sp>
      <p:sp>
        <p:nvSpPr>
          <p:cNvPr id="3" name="object 3"/>
          <p:cNvSpPr txBox="1"/>
          <p:nvPr/>
        </p:nvSpPr>
        <p:spPr>
          <a:xfrm>
            <a:off x="690414" y="939800"/>
            <a:ext cx="8053705" cy="2045970"/>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2000" dirty="0">
                <a:latin typeface="Georgia"/>
                <a:cs typeface="Georgia"/>
              </a:rPr>
              <a:t>The</a:t>
            </a:r>
            <a:r>
              <a:rPr sz="2000" spc="-25" dirty="0">
                <a:latin typeface="Georgia"/>
                <a:cs typeface="Georgia"/>
              </a:rPr>
              <a:t> </a:t>
            </a:r>
            <a:r>
              <a:rPr sz="2000" dirty="0">
                <a:latin typeface="Georgia"/>
                <a:cs typeface="Georgia"/>
              </a:rPr>
              <a:t>fitted</a:t>
            </a:r>
            <a:r>
              <a:rPr sz="2000" spc="-35" dirty="0">
                <a:latin typeface="Georgia"/>
                <a:cs typeface="Georgia"/>
              </a:rPr>
              <a:t> </a:t>
            </a:r>
            <a:r>
              <a:rPr sz="2000" dirty="0">
                <a:latin typeface="Georgia"/>
                <a:cs typeface="Georgia"/>
              </a:rPr>
              <a:t>models</a:t>
            </a:r>
            <a:r>
              <a:rPr sz="2000" spc="-25" dirty="0">
                <a:latin typeface="Georgia"/>
                <a:cs typeface="Georgia"/>
              </a:rPr>
              <a:t> </a:t>
            </a:r>
            <a:r>
              <a:rPr sz="2000" dirty="0">
                <a:latin typeface="Georgia"/>
                <a:cs typeface="Georgia"/>
              </a:rPr>
              <a:t>will</a:t>
            </a:r>
            <a:r>
              <a:rPr sz="2000" spc="-5" dirty="0">
                <a:latin typeface="Georgia"/>
                <a:cs typeface="Georgia"/>
              </a:rPr>
              <a:t> </a:t>
            </a:r>
            <a:r>
              <a:rPr sz="2000" dirty="0">
                <a:latin typeface="Georgia"/>
                <a:cs typeface="Georgia"/>
              </a:rPr>
              <a:t>vary if</a:t>
            </a:r>
            <a:r>
              <a:rPr sz="2000" spc="-10" dirty="0">
                <a:latin typeface="Georgia"/>
                <a:cs typeface="Georgia"/>
              </a:rPr>
              <a:t> </a:t>
            </a:r>
            <a:r>
              <a:rPr sz="2000" dirty="0">
                <a:latin typeface="Georgia"/>
                <a:cs typeface="Georgia"/>
              </a:rPr>
              <a:t>we</a:t>
            </a:r>
            <a:r>
              <a:rPr sz="2000" spc="-25" dirty="0">
                <a:latin typeface="Georgia"/>
                <a:cs typeface="Georgia"/>
              </a:rPr>
              <a:t> </a:t>
            </a:r>
            <a:r>
              <a:rPr sz="2000" dirty="0">
                <a:latin typeface="Georgia"/>
                <a:cs typeface="Georgia"/>
              </a:rPr>
              <a:t>use</a:t>
            </a:r>
            <a:r>
              <a:rPr sz="2000" spc="-15" dirty="0">
                <a:latin typeface="Georgia"/>
                <a:cs typeface="Georgia"/>
              </a:rPr>
              <a:t> </a:t>
            </a:r>
            <a:r>
              <a:rPr sz="2000" dirty="0">
                <a:latin typeface="Georgia"/>
                <a:cs typeface="Georgia"/>
              </a:rPr>
              <a:t>different</a:t>
            </a:r>
            <a:r>
              <a:rPr sz="2000" spc="-25" dirty="0">
                <a:latin typeface="Georgia"/>
                <a:cs typeface="Georgia"/>
              </a:rPr>
              <a:t> </a:t>
            </a:r>
            <a:r>
              <a:rPr sz="2000" dirty="0">
                <a:latin typeface="Georgia"/>
                <a:cs typeface="Georgia"/>
              </a:rPr>
              <a:t>training</a:t>
            </a:r>
            <a:r>
              <a:rPr sz="2000" spc="-15" dirty="0">
                <a:latin typeface="Georgia"/>
                <a:cs typeface="Georgia"/>
              </a:rPr>
              <a:t> </a:t>
            </a:r>
            <a:r>
              <a:rPr sz="2000" spc="-10" dirty="0">
                <a:latin typeface="Georgia"/>
                <a:cs typeface="Georgia"/>
              </a:rPr>
              <a:t>samples</a:t>
            </a:r>
            <a:endParaRPr sz="2000" dirty="0">
              <a:latin typeface="Georgia"/>
              <a:cs typeface="Georgia"/>
            </a:endParaRPr>
          </a:p>
          <a:p>
            <a:pPr>
              <a:lnSpc>
                <a:spcPct val="100000"/>
              </a:lnSpc>
              <a:spcBef>
                <a:spcPts val="45"/>
              </a:spcBef>
              <a:buFont typeface="Arial"/>
              <a:buChar char="•"/>
            </a:pPr>
            <a:endParaRPr sz="2600" dirty="0">
              <a:latin typeface="Georgia"/>
              <a:cs typeface="Georgia"/>
            </a:endParaRPr>
          </a:p>
          <a:p>
            <a:pPr marL="355600" indent="-342900">
              <a:lnSpc>
                <a:spcPct val="100000"/>
              </a:lnSpc>
              <a:buFont typeface="Arial"/>
              <a:buChar char="•"/>
              <a:tabLst>
                <a:tab pos="354965" algn="l"/>
                <a:tab pos="355600" algn="l"/>
              </a:tabLst>
            </a:pPr>
            <a:r>
              <a:rPr sz="2000" dirty="0">
                <a:latin typeface="Georgia"/>
                <a:cs typeface="Georgia"/>
              </a:rPr>
              <a:t>By</a:t>
            </a:r>
            <a:r>
              <a:rPr sz="2000" spc="-10" dirty="0">
                <a:latin typeface="Georgia"/>
                <a:cs typeface="Georgia"/>
              </a:rPr>
              <a:t> </a:t>
            </a:r>
            <a:r>
              <a:rPr sz="2000" dirty="0">
                <a:latin typeface="Georgia"/>
                <a:cs typeface="Georgia"/>
              </a:rPr>
              <a:t>comparing</a:t>
            </a:r>
            <a:r>
              <a:rPr sz="2000" spc="-5" dirty="0">
                <a:latin typeface="Georgia"/>
                <a:cs typeface="Georgia"/>
              </a:rPr>
              <a:t> </a:t>
            </a:r>
            <a:r>
              <a:rPr sz="2000" dirty="0">
                <a:latin typeface="Georgia"/>
                <a:cs typeface="Georgia"/>
              </a:rPr>
              <a:t>these</a:t>
            </a:r>
            <a:r>
              <a:rPr sz="2000" spc="-35" dirty="0">
                <a:latin typeface="Georgia"/>
                <a:cs typeface="Georgia"/>
              </a:rPr>
              <a:t> </a:t>
            </a:r>
            <a:r>
              <a:rPr sz="2000" dirty="0">
                <a:latin typeface="Georgia"/>
                <a:cs typeface="Georgia"/>
              </a:rPr>
              <a:t>models,</a:t>
            </a:r>
            <a:r>
              <a:rPr sz="2000" spc="-40" dirty="0">
                <a:latin typeface="Georgia"/>
                <a:cs typeface="Georgia"/>
              </a:rPr>
              <a:t> </a:t>
            </a:r>
            <a:r>
              <a:rPr sz="2000" dirty="0">
                <a:latin typeface="Georgia"/>
                <a:cs typeface="Georgia"/>
              </a:rPr>
              <a:t>we</a:t>
            </a:r>
            <a:r>
              <a:rPr sz="2000" spc="-15" dirty="0">
                <a:latin typeface="Georgia"/>
                <a:cs typeface="Georgia"/>
              </a:rPr>
              <a:t> </a:t>
            </a:r>
            <a:r>
              <a:rPr sz="2000" dirty="0">
                <a:latin typeface="Georgia"/>
                <a:cs typeface="Georgia"/>
              </a:rPr>
              <a:t>can recognise</a:t>
            </a:r>
            <a:r>
              <a:rPr sz="2000" spc="-25" dirty="0">
                <a:latin typeface="Georgia"/>
                <a:cs typeface="Georgia"/>
              </a:rPr>
              <a:t> </a:t>
            </a:r>
            <a:r>
              <a:rPr sz="2000" dirty="0">
                <a:latin typeface="Georgia"/>
                <a:cs typeface="Georgia"/>
              </a:rPr>
              <a:t>tree</a:t>
            </a:r>
            <a:r>
              <a:rPr sz="2000" spc="-20" dirty="0">
                <a:latin typeface="Georgia"/>
                <a:cs typeface="Georgia"/>
              </a:rPr>
              <a:t> </a:t>
            </a:r>
            <a:r>
              <a:rPr sz="2000" dirty="0">
                <a:latin typeface="Georgia"/>
                <a:cs typeface="Georgia"/>
              </a:rPr>
              <a:t>types</a:t>
            </a:r>
            <a:r>
              <a:rPr sz="2000" spc="-25" dirty="0">
                <a:latin typeface="Georgia"/>
                <a:cs typeface="Georgia"/>
              </a:rPr>
              <a:t> </a:t>
            </a:r>
            <a:r>
              <a:rPr sz="2000" dirty="0">
                <a:latin typeface="Georgia"/>
                <a:cs typeface="Georgia"/>
              </a:rPr>
              <a:t>of</a:t>
            </a:r>
            <a:r>
              <a:rPr sz="2000" spc="-20" dirty="0">
                <a:latin typeface="Georgia"/>
                <a:cs typeface="Georgia"/>
              </a:rPr>
              <a:t> </a:t>
            </a:r>
            <a:r>
              <a:rPr sz="2000" spc="-10" dirty="0">
                <a:latin typeface="Georgia"/>
                <a:cs typeface="Georgia"/>
              </a:rPr>
              <a:t>error</a:t>
            </a:r>
            <a:endParaRPr sz="2000" dirty="0">
              <a:latin typeface="Georgia"/>
              <a:cs typeface="Georgia"/>
            </a:endParaRPr>
          </a:p>
          <a:p>
            <a:pPr marL="756285" lvl="1" indent="-287020">
              <a:lnSpc>
                <a:spcPct val="100000"/>
              </a:lnSpc>
              <a:spcBef>
                <a:spcPts val="300"/>
              </a:spcBef>
              <a:buFont typeface="Arial"/>
              <a:buChar char="•"/>
              <a:tabLst>
                <a:tab pos="756285" algn="l"/>
                <a:tab pos="756920" algn="l"/>
              </a:tabLst>
            </a:pPr>
            <a:r>
              <a:rPr sz="2000" b="1" dirty="0">
                <a:solidFill>
                  <a:srgbClr val="C00000"/>
                </a:solidFill>
                <a:latin typeface="Georgia"/>
                <a:cs typeface="Georgia"/>
              </a:rPr>
              <a:t>Bias</a:t>
            </a:r>
            <a:r>
              <a:rPr sz="2000" dirty="0">
                <a:latin typeface="Georgia"/>
                <a:cs typeface="Georgia"/>
              </a:rPr>
              <a:t>:</a:t>
            </a:r>
            <a:r>
              <a:rPr sz="2000" spc="-20" dirty="0">
                <a:latin typeface="Georgia"/>
                <a:cs typeface="Georgia"/>
              </a:rPr>
              <a:t> </a:t>
            </a:r>
            <a:r>
              <a:rPr sz="2000" dirty="0">
                <a:latin typeface="Georgia"/>
                <a:cs typeface="Georgia"/>
              </a:rPr>
              <a:t>error between</a:t>
            </a:r>
            <a:r>
              <a:rPr sz="2000" spc="-40" dirty="0">
                <a:latin typeface="Georgia"/>
                <a:cs typeface="Georgia"/>
              </a:rPr>
              <a:t> </a:t>
            </a:r>
            <a:r>
              <a:rPr sz="2000" dirty="0">
                <a:latin typeface="Georgia"/>
                <a:cs typeface="Georgia"/>
              </a:rPr>
              <a:t>average</a:t>
            </a:r>
            <a:r>
              <a:rPr sz="2000" spc="-10" dirty="0">
                <a:latin typeface="Georgia"/>
                <a:cs typeface="Georgia"/>
              </a:rPr>
              <a:t> </a:t>
            </a:r>
            <a:r>
              <a:rPr sz="2000" dirty="0">
                <a:latin typeface="Georgia"/>
                <a:cs typeface="Georgia"/>
              </a:rPr>
              <a:t>predicted</a:t>
            </a:r>
            <a:r>
              <a:rPr sz="2000" spc="-35" dirty="0">
                <a:latin typeface="Georgia"/>
                <a:cs typeface="Georgia"/>
              </a:rPr>
              <a:t> </a:t>
            </a:r>
            <a:r>
              <a:rPr sz="2000" dirty="0">
                <a:latin typeface="Georgia"/>
                <a:cs typeface="Georgia"/>
              </a:rPr>
              <a:t>values</a:t>
            </a:r>
            <a:r>
              <a:rPr sz="2000" spc="-20" dirty="0">
                <a:latin typeface="Georgia"/>
                <a:cs typeface="Georgia"/>
              </a:rPr>
              <a:t> </a:t>
            </a:r>
            <a:r>
              <a:rPr sz="2000" dirty="0">
                <a:latin typeface="Georgia"/>
                <a:cs typeface="Georgia"/>
              </a:rPr>
              <a:t>and the</a:t>
            </a:r>
            <a:r>
              <a:rPr sz="2000" spc="-20" dirty="0">
                <a:latin typeface="Georgia"/>
                <a:cs typeface="Georgia"/>
              </a:rPr>
              <a:t> </a:t>
            </a:r>
            <a:r>
              <a:rPr sz="2000" dirty="0">
                <a:latin typeface="Georgia"/>
                <a:cs typeface="Georgia"/>
              </a:rPr>
              <a:t>true</a:t>
            </a:r>
            <a:r>
              <a:rPr sz="2000" spc="-15" dirty="0">
                <a:latin typeface="Georgia"/>
                <a:cs typeface="Georgia"/>
              </a:rPr>
              <a:t> </a:t>
            </a:r>
            <a:r>
              <a:rPr sz="2000" spc="-10" dirty="0">
                <a:latin typeface="Georgia"/>
                <a:cs typeface="Georgia"/>
              </a:rPr>
              <a:t>model</a:t>
            </a:r>
            <a:endParaRPr sz="2000" dirty="0">
              <a:latin typeface="Georgia"/>
              <a:cs typeface="Georgia"/>
            </a:endParaRPr>
          </a:p>
          <a:p>
            <a:pPr marL="756285" lvl="1" indent="-287020">
              <a:lnSpc>
                <a:spcPct val="100000"/>
              </a:lnSpc>
              <a:spcBef>
                <a:spcPts val="300"/>
              </a:spcBef>
              <a:buFont typeface="Arial"/>
              <a:buChar char="•"/>
              <a:tabLst>
                <a:tab pos="756285" algn="l"/>
                <a:tab pos="756920" algn="l"/>
              </a:tabLst>
            </a:pPr>
            <a:r>
              <a:rPr sz="2000" b="1" dirty="0">
                <a:solidFill>
                  <a:srgbClr val="C00000"/>
                </a:solidFill>
                <a:latin typeface="Georgia"/>
                <a:cs typeface="Georgia"/>
              </a:rPr>
              <a:t>Variance</a:t>
            </a:r>
            <a:r>
              <a:rPr sz="2000" dirty="0">
                <a:latin typeface="Georgia"/>
                <a:cs typeface="Georgia"/>
              </a:rPr>
              <a:t>:</a:t>
            </a:r>
            <a:r>
              <a:rPr sz="2000" spc="-40" dirty="0">
                <a:latin typeface="Georgia"/>
                <a:cs typeface="Georgia"/>
              </a:rPr>
              <a:t> </a:t>
            </a:r>
            <a:r>
              <a:rPr sz="2000" dirty="0">
                <a:latin typeface="Georgia"/>
                <a:cs typeface="Georgia"/>
              </a:rPr>
              <a:t>variance</a:t>
            </a:r>
            <a:r>
              <a:rPr sz="2000" spc="-10" dirty="0">
                <a:latin typeface="Georgia"/>
                <a:cs typeface="Georgia"/>
              </a:rPr>
              <a:t> </a:t>
            </a:r>
            <a:r>
              <a:rPr sz="2000" dirty="0">
                <a:latin typeface="Georgia"/>
                <a:cs typeface="Georgia"/>
              </a:rPr>
              <a:t>of</a:t>
            </a:r>
            <a:r>
              <a:rPr sz="2000" spc="-25" dirty="0">
                <a:latin typeface="Georgia"/>
                <a:cs typeface="Georgia"/>
              </a:rPr>
              <a:t> </a:t>
            </a:r>
            <a:r>
              <a:rPr sz="2000" dirty="0">
                <a:latin typeface="Georgia"/>
                <a:cs typeface="Georgia"/>
              </a:rPr>
              <a:t>the</a:t>
            </a:r>
            <a:r>
              <a:rPr sz="2000" spc="-30" dirty="0">
                <a:latin typeface="Georgia"/>
                <a:cs typeface="Georgia"/>
              </a:rPr>
              <a:t> </a:t>
            </a:r>
            <a:r>
              <a:rPr sz="2000" dirty="0">
                <a:latin typeface="Georgia"/>
                <a:cs typeface="Georgia"/>
              </a:rPr>
              <a:t>values</a:t>
            </a:r>
            <a:r>
              <a:rPr sz="2000" spc="-20" dirty="0">
                <a:latin typeface="Georgia"/>
                <a:cs typeface="Georgia"/>
              </a:rPr>
              <a:t> </a:t>
            </a:r>
            <a:r>
              <a:rPr sz="2000" dirty="0">
                <a:latin typeface="Georgia"/>
                <a:cs typeface="Georgia"/>
              </a:rPr>
              <a:t>predicted</a:t>
            </a:r>
            <a:r>
              <a:rPr sz="2000" spc="-40" dirty="0">
                <a:latin typeface="Georgia"/>
                <a:cs typeface="Georgia"/>
              </a:rPr>
              <a:t> </a:t>
            </a:r>
            <a:r>
              <a:rPr sz="2000" dirty="0">
                <a:latin typeface="Georgia"/>
                <a:cs typeface="Georgia"/>
              </a:rPr>
              <a:t>by</a:t>
            </a:r>
            <a:r>
              <a:rPr sz="2000" spc="-10" dirty="0">
                <a:latin typeface="Georgia"/>
                <a:cs typeface="Georgia"/>
              </a:rPr>
              <a:t> </a:t>
            </a:r>
            <a:r>
              <a:rPr sz="2000" dirty="0">
                <a:latin typeface="Georgia"/>
                <a:cs typeface="Georgia"/>
              </a:rPr>
              <a:t>different</a:t>
            </a:r>
            <a:r>
              <a:rPr sz="2000" spc="-25" dirty="0">
                <a:latin typeface="Georgia"/>
                <a:cs typeface="Georgia"/>
              </a:rPr>
              <a:t> </a:t>
            </a:r>
            <a:r>
              <a:rPr sz="2000" spc="-10" dirty="0">
                <a:latin typeface="Georgia"/>
                <a:cs typeface="Georgia"/>
              </a:rPr>
              <a:t>models</a:t>
            </a:r>
            <a:endParaRPr sz="2000" dirty="0">
              <a:latin typeface="Georgia"/>
              <a:cs typeface="Georgia"/>
            </a:endParaRPr>
          </a:p>
          <a:p>
            <a:pPr marL="756285" lvl="1" indent="-287020">
              <a:lnSpc>
                <a:spcPct val="100000"/>
              </a:lnSpc>
              <a:spcBef>
                <a:spcPts val="300"/>
              </a:spcBef>
              <a:buFont typeface="Arial"/>
              <a:buChar char="•"/>
              <a:tabLst>
                <a:tab pos="756285" algn="l"/>
                <a:tab pos="756920" algn="l"/>
              </a:tabLst>
            </a:pPr>
            <a:r>
              <a:rPr sz="2000" b="1" dirty="0">
                <a:solidFill>
                  <a:srgbClr val="C00000"/>
                </a:solidFill>
                <a:latin typeface="Georgia"/>
                <a:cs typeface="Georgia"/>
              </a:rPr>
              <a:t>Noise</a:t>
            </a:r>
            <a:r>
              <a:rPr sz="2000" dirty="0">
                <a:latin typeface="Georgia"/>
                <a:cs typeface="Georgia"/>
              </a:rPr>
              <a:t>:</a:t>
            </a:r>
            <a:r>
              <a:rPr sz="2000" spc="-40" dirty="0">
                <a:latin typeface="Georgia"/>
                <a:cs typeface="Georgia"/>
              </a:rPr>
              <a:t> </a:t>
            </a:r>
            <a:r>
              <a:rPr sz="2000" dirty="0">
                <a:latin typeface="Georgia"/>
                <a:cs typeface="Georgia"/>
              </a:rPr>
              <a:t>error</a:t>
            </a:r>
            <a:r>
              <a:rPr sz="2000" spc="-10" dirty="0">
                <a:latin typeface="Georgia"/>
                <a:cs typeface="Georgia"/>
              </a:rPr>
              <a:t> </a:t>
            </a:r>
            <a:r>
              <a:rPr sz="2000" dirty="0">
                <a:latin typeface="Georgia"/>
                <a:cs typeface="Georgia"/>
              </a:rPr>
              <a:t>between</a:t>
            </a:r>
            <a:r>
              <a:rPr sz="2000" spc="-50" dirty="0">
                <a:latin typeface="Georgia"/>
                <a:cs typeface="Georgia"/>
              </a:rPr>
              <a:t> </a:t>
            </a:r>
            <a:r>
              <a:rPr sz="2000" dirty="0">
                <a:latin typeface="Georgia"/>
                <a:cs typeface="Georgia"/>
              </a:rPr>
              <a:t>sample</a:t>
            </a:r>
            <a:r>
              <a:rPr sz="2000" spc="-20" dirty="0">
                <a:latin typeface="Georgia"/>
                <a:cs typeface="Georgia"/>
              </a:rPr>
              <a:t> </a:t>
            </a:r>
            <a:r>
              <a:rPr sz="2000" dirty="0">
                <a:latin typeface="Georgia"/>
                <a:cs typeface="Georgia"/>
              </a:rPr>
              <a:t>target</a:t>
            </a:r>
            <a:r>
              <a:rPr sz="2000" spc="-25" dirty="0">
                <a:latin typeface="Georgia"/>
                <a:cs typeface="Georgia"/>
              </a:rPr>
              <a:t> </a:t>
            </a:r>
            <a:r>
              <a:rPr sz="2000" dirty="0">
                <a:latin typeface="Georgia"/>
                <a:cs typeface="Georgia"/>
              </a:rPr>
              <a:t>values</a:t>
            </a:r>
            <a:r>
              <a:rPr sz="2000" spc="-40" dirty="0">
                <a:latin typeface="Georgia"/>
                <a:cs typeface="Georgia"/>
              </a:rPr>
              <a:t> </a:t>
            </a:r>
            <a:r>
              <a:rPr sz="2000" dirty="0">
                <a:latin typeface="Georgia"/>
                <a:cs typeface="Georgia"/>
              </a:rPr>
              <a:t>and</a:t>
            </a:r>
            <a:r>
              <a:rPr sz="2000" spc="-20" dirty="0">
                <a:latin typeface="Georgia"/>
                <a:cs typeface="Georgia"/>
              </a:rPr>
              <a:t> </a:t>
            </a:r>
            <a:r>
              <a:rPr sz="2000" dirty="0">
                <a:latin typeface="Georgia"/>
                <a:cs typeface="Georgia"/>
              </a:rPr>
              <a:t>the</a:t>
            </a:r>
            <a:r>
              <a:rPr sz="2000" spc="-40" dirty="0">
                <a:latin typeface="Georgia"/>
                <a:cs typeface="Georgia"/>
              </a:rPr>
              <a:t> </a:t>
            </a:r>
            <a:r>
              <a:rPr sz="2000" dirty="0">
                <a:latin typeface="Georgia"/>
                <a:cs typeface="Georgia"/>
              </a:rPr>
              <a:t>true</a:t>
            </a:r>
            <a:r>
              <a:rPr sz="2000" spc="-15" dirty="0">
                <a:latin typeface="Georgia"/>
                <a:cs typeface="Georgia"/>
              </a:rPr>
              <a:t> </a:t>
            </a:r>
            <a:r>
              <a:rPr sz="2000" spc="-10" dirty="0">
                <a:latin typeface="Georgia"/>
                <a:cs typeface="Georgia"/>
              </a:rPr>
              <a:t>model</a:t>
            </a:r>
            <a:endParaRPr sz="2000" dirty="0">
              <a:latin typeface="Georgia"/>
              <a:cs typeface="Georgia"/>
            </a:endParaRPr>
          </a:p>
        </p:txBody>
      </p:sp>
      <p:pic>
        <p:nvPicPr>
          <p:cNvPr id="4" name="object 4"/>
          <p:cNvPicPr/>
          <p:nvPr/>
        </p:nvPicPr>
        <p:blipFill>
          <a:blip r:embed="rId2" cstate="print"/>
          <a:stretch>
            <a:fillRect/>
          </a:stretch>
        </p:blipFill>
        <p:spPr>
          <a:xfrm>
            <a:off x="690414" y="3581400"/>
            <a:ext cx="10440122" cy="27122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Training,</a:t>
            </a:r>
            <a:r>
              <a:rPr spc="-10" dirty="0"/>
              <a:t> </a:t>
            </a:r>
            <a:r>
              <a:rPr dirty="0"/>
              <a:t>validation</a:t>
            </a:r>
            <a:r>
              <a:rPr spc="-30" dirty="0"/>
              <a:t> </a:t>
            </a:r>
            <a:r>
              <a:rPr dirty="0"/>
              <a:t>and</a:t>
            </a:r>
            <a:r>
              <a:rPr spc="-10" dirty="0"/>
              <a:t> </a:t>
            </a:r>
            <a:r>
              <a:rPr dirty="0"/>
              <a:t>testing</a:t>
            </a:r>
            <a:r>
              <a:rPr spc="-40" dirty="0"/>
              <a:t> </a:t>
            </a:r>
            <a:r>
              <a:rPr dirty="0"/>
              <a:t>in</a:t>
            </a:r>
            <a:r>
              <a:rPr spc="5" dirty="0"/>
              <a:t> </a:t>
            </a:r>
            <a:r>
              <a:rPr spc="-10" dirty="0"/>
              <a:t>scikit-learn</a:t>
            </a:r>
          </a:p>
        </p:txBody>
      </p:sp>
      <p:sp>
        <p:nvSpPr>
          <p:cNvPr id="3" name="object 3"/>
          <p:cNvSpPr txBox="1"/>
          <p:nvPr/>
        </p:nvSpPr>
        <p:spPr>
          <a:xfrm>
            <a:off x="688340" y="1016306"/>
            <a:ext cx="6999605" cy="330835"/>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2000" dirty="0">
                <a:latin typeface="Georgia"/>
                <a:cs typeface="Georgia"/>
              </a:rPr>
              <a:t>Split</a:t>
            </a:r>
            <a:r>
              <a:rPr sz="2000" spc="-30" dirty="0">
                <a:latin typeface="Georgia"/>
                <a:cs typeface="Georgia"/>
              </a:rPr>
              <a:t> </a:t>
            </a:r>
            <a:r>
              <a:rPr sz="2000" dirty="0">
                <a:latin typeface="Georgia"/>
                <a:cs typeface="Georgia"/>
              </a:rPr>
              <a:t>the</a:t>
            </a:r>
            <a:r>
              <a:rPr sz="2000" spc="-25" dirty="0">
                <a:latin typeface="Georgia"/>
                <a:cs typeface="Georgia"/>
              </a:rPr>
              <a:t> </a:t>
            </a:r>
            <a:r>
              <a:rPr sz="2000" dirty="0">
                <a:latin typeface="Georgia"/>
                <a:cs typeface="Georgia"/>
              </a:rPr>
              <a:t>data</a:t>
            </a:r>
            <a:r>
              <a:rPr sz="2000" spc="-5" dirty="0">
                <a:latin typeface="Georgia"/>
                <a:cs typeface="Georgia"/>
              </a:rPr>
              <a:t> </a:t>
            </a:r>
            <a:r>
              <a:rPr sz="2000" dirty="0">
                <a:latin typeface="Georgia"/>
                <a:cs typeface="Georgia"/>
              </a:rPr>
              <a:t>into</a:t>
            </a:r>
            <a:r>
              <a:rPr sz="2000" spc="-30" dirty="0">
                <a:latin typeface="Georgia"/>
                <a:cs typeface="Georgia"/>
              </a:rPr>
              <a:t> </a:t>
            </a:r>
            <a:r>
              <a:rPr sz="2000" dirty="0">
                <a:latin typeface="Georgia"/>
                <a:cs typeface="Georgia"/>
              </a:rPr>
              <a:t>training</a:t>
            </a:r>
            <a:r>
              <a:rPr sz="2000" spc="-5" dirty="0">
                <a:latin typeface="Georgia"/>
                <a:cs typeface="Georgia"/>
              </a:rPr>
              <a:t> </a:t>
            </a:r>
            <a:r>
              <a:rPr sz="2000" dirty="0">
                <a:latin typeface="Georgia"/>
                <a:cs typeface="Georgia"/>
              </a:rPr>
              <a:t>set</a:t>
            </a:r>
            <a:r>
              <a:rPr sz="2000" spc="-25" dirty="0">
                <a:latin typeface="Georgia"/>
                <a:cs typeface="Georgia"/>
              </a:rPr>
              <a:t> </a:t>
            </a:r>
            <a:r>
              <a:rPr sz="2000" dirty="0">
                <a:latin typeface="Georgia"/>
                <a:cs typeface="Georgia"/>
              </a:rPr>
              <a:t>and</a:t>
            </a:r>
            <a:r>
              <a:rPr sz="2000" spc="-10" dirty="0">
                <a:latin typeface="Georgia"/>
                <a:cs typeface="Georgia"/>
              </a:rPr>
              <a:t> </a:t>
            </a:r>
            <a:r>
              <a:rPr sz="2000" dirty="0">
                <a:latin typeface="Georgia"/>
                <a:cs typeface="Georgia"/>
              </a:rPr>
              <a:t>test</a:t>
            </a:r>
            <a:r>
              <a:rPr sz="2000" spc="-20" dirty="0">
                <a:latin typeface="Georgia"/>
                <a:cs typeface="Georgia"/>
              </a:rPr>
              <a:t> </a:t>
            </a:r>
            <a:r>
              <a:rPr sz="2000" dirty="0">
                <a:latin typeface="Georgia"/>
                <a:cs typeface="Georgia"/>
              </a:rPr>
              <a:t>set</a:t>
            </a:r>
            <a:r>
              <a:rPr sz="2000" spc="-25" dirty="0">
                <a:latin typeface="Georgia"/>
                <a:cs typeface="Georgia"/>
              </a:rPr>
              <a:t> </a:t>
            </a:r>
            <a:r>
              <a:rPr sz="2000" dirty="0">
                <a:latin typeface="Georgia"/>
                <a:cs typeface="Georgia"/>
              </a:rPr>
              <a:t>(typically</a:t>
            </a:r>
            <a:r>
              <a:rPr sz="2000" spc="-15" dirty="0">
                <a:latin typeface="Georgia"/>
                <a:cs typeface="Georgia"/>
              </a:rPr>
              <a:t> </a:t>
            </a:r>
            <a:r>
              <a:rPr sz="2000" spc="-10" dirty="0">
                <a:latin typeface="Georgia"/>
                <a:cs typeface="Georgia"/>
              </a:rPr>
              <a:t>80:20)</a:t>
            </a:r>
            <a:endParaRPr sz="2000">
              <a:latin typeface="Georgia"/>
              <a:cs typeface="Georgia"/>
            </a:endParaRPr>
          </a:p>
        </p:txBody>
      </p:sp>
      <p:sp>
        <p:nvSpPr>
          <p:cNvPr id="4" name="object 4"/>
          <p:cNvSpPr txBox="1"/>
          <p:nvPr/>
        </p:nvSpPr>
        <p:spPr>
          <a:xfrm>
            <a:off x="688340" y="2292223"/>
            <a:ext cx="7402830" cy="330835"/>
          </a:xfrm>
          <a:prstGeom prst="rect">
            <a:avLst/>
          </a:prstGeom>
        </p:spPr>
        <p:txBody>
          <a:bodyPr vert="horz" wrap="square" lIns="0" tIns="13335" rIns="0" bIns="0" rtlCol="0">
            <a:spAutoFit/>
          </a:bodyPr>
          <a:lstStyle/>
          <a:p>
            <a:pPr marL="355600" indent="-342900">
              <a:lnSpc>
                <a:spcPct val="100000"/>
              </a:lnSpc>
              <a:spcBef>
                <a:spcPts val="105"/>
              </a:spcBef>
              <a:buFont typeface="Arial"/>
              <a:buChar char="•"/>
              <a:tabLst>
                <a:tab pos="354965" algn="l"/>
                <a:tab pos="355600" algn="l"/>
              </a:tabLst>
            </a:pPr>
            <a:r>
              <a:rPr sz="2000" dirty="0">
                <a:latin typeface="Georgia"/>
                <a:cs typeface="Georgia"/>
              </a:rPr>
              <a:t>Calculate</a:t>
            </a:r>
            <a:r>
              <a:rPr sz="2000" spc="-10" dirty="0">
                <a:latin typeface="Georgia"/>
                <a:cs typeface="Georgia"/>
              </a:rPr>
              <a:t> </a:t>
            </a:r>
            <a:r>
              <a:rPr sz="2000" dirty="0">
                <a:latin typeface="Georgia"/>
                <a:cs typeface="Georgia"/>
              </a:rPr>
              <a:t>performance</a:t>
            </a:r>
            <a:r>
              <a:rPr sz="2000" spc="-15" dirty="0">
                <a:latin typeface="Georgia"/>
                <a:cs typeface="Georgia"/>
              </a:rPr>
              <a:t> </a:t>
            </a:r>
            <a:r>
              <a:rPr sz="2000" dirty="0">
                <a:latin typeface="Georgia"/>
                <a:cs typeface="Georgia"/>
              </a:rPr>
              <a:t>of</a:t>
            </a:r>
            <a:r>
              <a:rPr sz="2000" spc="-5" dirty="0">
                <a:latin typeface="Georgia"/>
                <a:cs typeface="Georgia"/>
              </a:rPr>
              <a:t> </a:t>
            </a:r>
            <a:r>
              <a:rPr sz="2000" dirty="0">
                <a:latin typeface="Georgia"/>
                <a:cs typeface="Georgia"/>
              </a:rPr>
              <a:t>a</a:t>
            </a:r>
            <a:r>
              <a:rPr sz="2000" spc="-5" dirty="0">
                <a:latin typeface="Georgia"/>
                <a:cs typeface="Georgia"/>
              </a:rPr>
              <a:t> </a:t>
            </a:r>
            <a:r>
              <a:rPr sz="2000" dirty="0">
                <a:latin typeface="Georgia"/>
                <a:cs typeface="Georgia"/>
              </a:rPr>
              <a:t>model</a:t>
            </a:r>
            <a:r>
              <a:rPr sz="2000" spc="-20" dirty="0">
                <a:latin typeface="Georgia"/>
                <a:cs typeface="Georgia"/>
              </a:rPr>
              <a:t> </a:t>
            </a:r>
            <a:r>
              <a:rPr sz="2000" dirty="0">
                <a:latin typeface="Georgia"/>
                <a:cs typeface="Georgia"/>
              </a:rPr>
              <a:t>using</a:t>
            </a:r>
            <a:r>
              <a:rPr sz="2000" spc="-25" dirty="0">
                <a:latin typeface="Georgia"/>
                <a:cs typeface="Georgia"/>
              </a:rPr>
              <a:t> </a:t>
            </a:r>
            <a:r>
              <a:rPr sz="2000" spc="-10" dirty="0">
                <a:latin typeface="Georgia"/>
                <a:cs typeface="Georgia"/>
              </a:rPr>
              <a:t>5-</a:t>
            </a:r>
            <a:r>
              <a:rPr sz="2000" dirty="0">
                <a:latin typeface="Georgia"/>
                <a:cs typeface="Georgia"/>
              </a:rPr>
              <a:t>fold </a:t>
            </a:r>
            <a:r>
              <a:rPr sz="2000" spc="-10" dirty="0">
                <a:latin typeface="Georgia"/>
                <a:cs typeface="Georgia"/>
              </a:rPr>
              <a:t>cross-validation</a:t>
            </a:r>
            <a:endParaRPr sz="2000">
              <a:latin typeface="Georgia"/>
              <a:cs typeface="Georgia"/>
            </a:endParaRPr>
          </a:p>
        </p:txBody>
      </p:sp>
      <p:sp>
        <p:nvSpPr>
          <p:cNvPr id="5" name="object 5"/>
          <p:cNvSpPr txBox="1"/>
          <p:nvPr/>
        </p:nvSpPr>
        <p:spPr>
          <a:xfrm>
            <a:off x="688340" y="4350258"/>
            <a:ext cx="4106545" cy="33083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2000" dirty="0">
                <a:latin typeface="Georgia"/>
                <a:cs typeface="Georgia"/>
              </a:rPr>
              <a:t>Calculate</a:t>
            </a:r>
            <a:r>
              <a:rPr sz="2000" spc="-35" dirty="0">
                <a:latin typeface="Georgia"/>
                <a:cs typeface="Georgia"/>
              </a:rPr>
              <a:t> </a:t>
            </a:r>
            <a:r>
              <a:rPr sz="2000" dirty="0">
                <a:latin typeface="Georgia"/>
                <a:cs typeface="Georgia"/>
              </a:rPr>
              <a:t>performance</a:t>
            </a:r>
            <a:r>
              <a:rPr sz="2000" spc="-25" dirty="0">
                <a:latin typeface="Georgia"/>
                <a:cs typeface="Georgia"/>
              </a:rPr>
              <a:t> </a:t>
            </a:r>
            <a:r>
              <a:rPr sz="2000" dirty="0">
                <a:latin typeface="Georgia"/>
                <a:cs typeface="Georgia"/>
              </a:rPr>
              <a:t>on</a:t>
            </a:r>
            <a:r>
              <a:rPr sz="2000" spc="-20" dirty="0">
                <a:latin typeface="Georgia"/>
                <a:cs typeface="Georgia"/>
              </a:rPr>
              <a:t> </a:t>
            </a:r>
            <a:r>
              <a:rPr sz="2000" dirty="0">
                <a:latin typeface="Georgia"/>
                <a:cs typeface="Georgia"/>
              </a:rPr>
              <a:t>test</a:t>
            </a:r>
            <a:r>
              <a:rPr sz="2000" spc="-25" dirty="0">
                <a:latin typeface="Georgia"/>
                <a:cs typeface="Georgia"/>
              </a:rPr>
              <a:t> set</a:t>
            </a:r>
            <a:endParaRPr sz="2000">
              <a:latin typeface="Georgia"/>
              <a:cs typeface="Georgia"/>
            </a:endParaRPr>
          </a:p>
        </p:txBody>
      </p:sp>
      <p:pic>
        <p:nvPicPr>
          <p:cNvPr id="6" name="object 6"/>
          <p:cNvPicPr/>
          <p:nvPr/>
        </p:nvPicPr>
        <p:blipFill>
          <a:blip r:embed="rId2" cstate="print"/>
          <a:stretch>
            <a:fillRect/>
          </a:stretch>
        </p:blipFill>
        <p:spPr>
          <a:xfrm>
            <a:off x="1030980" y="1398665"/>
            <a:ext cx="8457443" cy="676617"/>
          </a:xfrm>
          <a:prstGeom prst="rect">
            <a:avLst/>
          </a:prstGeom>
        </p:spPr>
      </p:pic>
      <p:pic>
        <p:nvPicPr>
          <p:cNvPr id="7" name="object 7"/>
          <p:cNvPicPr/>
          <p:nvPr/>
        </p:nvPicPr>
        <p:blipFill>
          <a:blip r:embed="rId3" cstate="print"/>
          <a:stretch>
            <a:fillRect/>
          </a:stretch>
        </p:blipFill>
        <p:spPr>
          <a:xfrm>
            <a:off x="1030983" y="2838792"/>
            <a:ext cx="7229096" cy="1180415"/>
          </a:xfrm>
          <a:prstGeom prst="rect">
            <a:avLst/>
          </a:prstGeom>
        </p:spPr>
      </p:pic>
      <p:pic>
        <p:nvPicPr>
          <p:cNvPr id="8" name="object 8"/>
          <p:cNvPicPr/>
          <p:nvPr/>
        </p:nvPicPr>
        <p:blipFill>
          <a:blip r:embed="rId4" cstate="print"/>
          <a:stretch>
            <a:fillRect/>
          </a:stretch>
        </p:blipFill>
        <p:spPr>
          <a:xfrm>
            <a:off x="1030986" y="4811309"/>
            <a:ext cx="5543550" cy="1191277"/>
          </a:xfrm>
          <a:prstGeom prst="rect">
            <a:avLst/>
          </a:prstGeom>
        </p:spPr>
      </p:pic>
      <p:pic>
        <p:nvPicPr>
          <p:cNvPr id="9" name="object 9"/>
          <p:cNvPicPr/>
          <p:nvPr/>
        </p:nvPicPr>
        <p:blipFill>
          <a:blip r:embed="rId5" cstate="print"/>
          <a:stretch>
            <a:fillRect/>
          </a:stretch>
        </p:blipFill>
        <p:spPr>
          <a:xfrm>
            <a:off x="9486900" y="2334767"/>
            <a:ext cx="2095500" cy="11338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Hyperparameter</a:t>
            </a:r>
            <a:r>
              <a:rPr spc="-15" dirty="0"/>
              <a:t> </a:t>
            </a:r>
            <a:r>
              <a:rPr dirty="0"/>
              <a:t>search</a:t>
            </a:r>
            <a:r>
              <a:rPr spc="-25" dirty="0"/>
              <a:t> </a:t>
            </a:r>
            <a:r>
              <a:rPr dirty="0"/>
              <a:t>using</a:t>
            </a:r>
            <a:r>
              <a:rPr spc="-45" dirty="0"/>
              <a:t> </a:t>
            </a:r>
            <a:r>
              <a:rPr dirty="0"/>
              <a:t>cross-</a:t>
            </a:r>
            <a:r>
              <a:rPr spc="-10" dirty="0"/>
              <a:t>validation</a:t>
            </a:r>
          </a:p>
        </p:txBody>
      </p:sp>
      <p:sp>
        <p:nvSpPr>
          <p:cNvPr id="3" name="object 3"/>
          <p:cNvSpPr txBox="1"/>
          <p:nvPr/>
        </p:nvSpPr>
        <p:spPr>
          <a:xfrm>
            <a:off x="636587" y="1097216"/>
            <a:ext cx="8899525" cy="1054735"/>
          </a:xfrm>
          <a:prstGeom prst="rect">
            <a:avLst/>
          </a:prstGeom>
        </p:spPr>
        <p:txBody>
          <a:bodyPr vert="horz" wrap="square" lIns="0" tIns="50800" rIns="0" bIns="0" rtlCol="0">
            <a:spAutoFit/>
          </a:bodyPr>
          <a:lstStyle/>
          <a:p>
            <a:pPr marL="355600" indent="-342900">
              <a:lnSpc>
                <a:spcPct val="100000"/>
              </a:lnSpc>
              <a:spcBef>
                <a:spcPts val="400"/>
              </a:spcBef>
              <a:buFont typeface="Arial"/>
              <a:buChar char="•"/>
              <a:tabLst>
                <a:tab pos="354965" algn="l"/>
                <a:tab pos="355600" algn="l"/>
              </a:tabLst>
            </a:pPr>
            <a:r>
              <a:rPr sz="2000" spc="-10" dirty="0">
                <a:latin typeface="Georgia"/>
                <a:cs typeface="Georgia"/>
              </a:rPr>
              <a:t>Scikit-</a:t>
            </a:r>
            <a:r>
              <a:rPr sz="2000" dirty="0">
                <a:latin typeface="Georgia"/>
                <a:cs typeface="Georgia"/>
              </a:rPr>
              <a:t>learn</a:t>
            </a:r>
            <a:r>
              <a:rPr sz="2000" spc="5" dirty="0">
                <a:latin typeface="Georgia"/>
                <a:cs typeface="Georgia"/>
              </a:rPr>
              <a:t> </a:t>
            </a:r>
            <a:r>
              <a:rPr sz="2000" dirty="0">
                <a:latin typeface="Georgia"/>
                <a:cs typeface="Georgia"/>
              </a:rPr>
              <a:t>function</a:t>
            </a:r>
            <a:r>
              <a:rPr sz="2000" spc="5" dirty="0">
                <a:latin typeface="Georgia"/>
                <a:cs typeface="Georgia"/>
              </a:rPr>
              <a:t> </a:t>
            </a:r>
            <a:r>
              <a:rPr sz="2000" b="1" spc="-10" dirty="0">
                <a:latin typeface="Courier New"/>
                <a:cs typeface="Courier New"/>
              </a:rPr>
              <a:t>GridSearchCV</a:t>
            </a:r>
            <a:endParaRPr sz="2000" dirty="0">
              <a:latin typeface="Courier New"/>
              <a:cs typeface="Courier New"/>
            </a:endParaRPr>
          </a:p>
          <a:p>
            <a:pPr marL="756285" lvl="1" indent="-287020">
              <a:lnSpc>
                <a:spcPct val="100000"/>
              </a:lnSpc>
              <a:spcBef>
                <a:spcPts val="300"/>
              </a:spcBef>
              <a:buFont typeface="Arial"/>
              <a:buChar char="•"/>
              <a:tabLst>
                <a:tab pos="756285" algn="l"/>
                <a:tab pos="756920" algn="l"/>
              </a:tabLst>
            </a:pPr>
            <a:r>
              <a:rPr sz="2000" dirty="0">
                <a:latin typeface="Georgia"/>
                <a:cs typeface="Georgia"/>
              </a:rPr>
              <a:t>performs</a:t>
            </a:r>
            <a:r>
              <a:rPr sz="2000" spc="-10" dirty="0">
                <a:latin typeface="Georgia"/>
                <a:cs typeface="Georgia"/>
              </a:rPr>
              <a:t> cross-</a:t>
            </a:r>
            <a:r>
              <a:rPr sz="2000" dirty="0">
                <a:latin typeface="Georgia"/>
                <a:cs typeface="Georgia"/>
              </a:rPr>
              <a:t>validation</a:t>
            </a:r>
            <a:r>
              <a:rPr sz="2000" spc="-25" dirty="0">
                <a:latin typeface="Georgia"/>
                <a:cs typeface="Georgia"/>
              </a:rPr>
              <a:t> </a:t>
            </a:r>
            <a:r>
              <a:rPr sz="2000" dirty="0">
                <a:latin typeface="Georgia"/>
                <a:cs typeface="Georgia"/>
              </a:rPr>
              <a:t>for</a:t>
            </a:r>
            <a:r>
              <a:rPr sz="2000" spc="-10" dirty="0">
                <a:latin typeface="Georgia"/>
                <a:cs typeface="Georgia"/>
              </a:rPr>
              <a:t> </a:t>
            </a:r>
            <a:r>
              <a:rPr sz="2000" dirty="0">
                <a:latin typeface="Georgia"/>
                <a:cs typeface="Georgia"/>
              </a:rPr>
              <a:t>all</a:t>
            </a:r>
            <a:r>
              <a:rPr sz="2000" spc="-15" dirty="0">
                <a:latin typeface="Georgia"/>
                <a:cs typeface="Georgia"/>
              </a:rPr>
              <a:t> </a:t>
            </a:r>
            <a:r>
              <a:rPr sz="2000" dirty="0">
                <a:latin typeface="Georgia"/>
                <a:cs typeface="Georgia"/>
              </a:rPr>
              <a:t>hyperparameters</a:t>
            </a:r>
            <a:r>
              <a:rPr sz="2000" spc="-25" dirty="0">
                <a:latin typeface="Georgia"/>
                <a:cs typeface="Georgia"/>
              </a:rPr>
              <a:t> </a:t>
            </a:r>
            <a:r>
              <a:rPr sz="2000" dirty="0">
                <a:latin typeface="Georgia"/>
                <a:cs typeface="Georgia"/>
              </a:rPr>
              <a:t>given</a:t>
            </a:r>
            <a:r>
              <a:rPr sz="2000" spc="-25" dirty="0">
                <a:latin typeface="Georgia"/>
                <a:cs typeface="Georgia"/>
              </a:rPr>
              <a:t> </a:t>
            </a:r>
            <a:r>
              <a:rPr sz="2000" dirty="0">
                <a:latin typeface="Georgia"/>
                <a:cs typeface="Georgia"/>
              </a:rPr>
              <a:t>in</a:t>
            </a:r>
            <a:r>
              <a:rPr sz="2000" spc="-10" dirty="0">
                <a:latin typeface="Georgia"/>
                <a:cs typeface="Georgia"/>
              </a:rPr>
              <a:t> </a:t>
            </a:r>
            <a:r>
              <a:rPr sz="2000" b="1" spc="-10" dirty="0">
                <a:latin typeface="Courier New"/>
                <a:cs typeface="Courier New"/>
              </a:rPr>
              <a:t>parameters</a:t>
            </a:r>
            <a:endParaRPr sz="2000" dirty="0">
              <a:latin typeface="Courier New"/>
              <a:cs typeface="Courier New"/>
            </a:endParaRPr>
          </a:p>
          <a:p>
            <a:pPr marL="756285" lvl="1" indent="-287020">
              <a:lnSpc>
                <a:spcPct val="100000"/>
              </a:lnSpc>
              <a:spcBef>
                <a:spcPts val="300"/>
              </a:spcBef>
              <a:buFont typeface="Arial"/>
              <a:buChar char="•"/>
              <a:tabLst>
                <a:tab pos="756285" algn="l"/>
                <a:tab pos="756920" algn="l"/>
              </a:tabLst>
            </a:pPr>
            <a:r>
              <a:rPr sz="2000" dirty="0">
                <a:latin typeface="Georgia"/>
                <a:cs typeface="Georgia"/>
              </a:rPr>
              <a:t>returns</a:t>
            </a:r>
            <a:r>
              <a:rPr sz="2000" spc="-25" dirty="0">
                <a:latin typeface="Georgia"/>
                <a:cs typeface="Georgia"/>
              </a:rPr>
              <a:t> </a:t>
            </a:r>
            <a:r>
              <a:rPr sz="2000" dirty="0">
                <a:latin typeface="Georgia"/>
                <a:cs typeface="Georgia"/>
              </a:rPr>
              <a:t>the</a:t>
            </a:r>
            <a:r>
              <a:rPr sz="2000" spc="-25" dirty="0">
                <a:latin typeface="Georgia"/>
                <a:cs typeface="Georgia"/>
              </a:rPr>
              <a:t> </a:t>
            </a:r>
            <a:r>
              <a:rPr sz="2000" dirty="0">
                <a:latin typeface="Georgia"/>
                <a:cs typeface="Georgia"/>
              </a:rPr>
              <a:t>model</a:t>
            </a:r>
            <a:r>
              <a:rPr sz="2000" spc="-20" dirty="0">
                <a:latin typeface="Georgia"/>
                <a:cs typeface="Georgia"/>
              </a:rPr>
              <a:t> </a:t>
            </a:r>
            <a:r>
              <a:rPr sz="2000" dirty="0">
                <a:latin typeface="Georgia"/>
                <a:cs typeface="Georgia"/>
              </a:rPr>
              <a:t>with</a:t>
            </a:r>
            <a:r>
              <a:rPr sz="2000" spc="-20" dirty="0">
                <a:latin typeface="Georgia"/>
                <a:cs typeface="Georgia"/>
              </a:rPr>
              <a:t> </a:t>
            </a:r>
            <a:r>
              <a:rPr sz="2000" dirty="0">
                <a:latin typeface="Georgia"/>
                <a:cs typeface="Georgia"/>
              </a:rPr>
              <a:t>best</a:t>
            </a:r>
            <a:r>
              <a:rPr sz="2000" spc="-25" dirty="0">
                <a:latin typeface="Georgia"/>
                <a:cs typeface="Georgia"/>
              </a:rPr>
              <a:t> </a:t>
            </a:r>
            <a:r>
              <a:rPr sz="2000" dirty="0">
                <a:latin typeface="Georgia"/>
                <a:cs typeface="Georgia"/>
              </a:rPr>
              <a:t>performance</a:t>
            </a:r>
            <a:r>
              <a:rPr sz="2000" spc="-5" dirty="0">
                <a:latin typeface="Georgia"/>
                <a:cs typeface="Georgia"/>
              </a:rPr>
              <a:t> </a:t>
            </a:r>
            <a:r>
              <a:rPr sz="2000" dirty="0">
                <a:latin typeface="Georgia"/>
                <a:cs typeface="Georgia"/>
              </a:rPr>
              <a:t>in</a:t>
            </a:r>
            <a:r>
              <a:rPr sz="2000" spc="5" dirty="0">
                <a:latin typeface="Georgia"/>
                <a:cs typeface="Georgia"/>
              </a:rPr>
              <a:t> </a:t>
            </a:r>
            <a:r>
              <a:rPr sz="2000" b="1" spc="-10" dirty="0">
                <a:latin typeface="Courier New"/>
                <a:cs typeface="Courier New"/>
              </a:rPr>
              <a:t>best_estimator_</a:t>
            </a:r>
            <a:endParaRPr sz="2000" dirty="0">
              <a:latin typeface="Courier New"/>
              <a:cs typeface="Courier New"/>
            </a:endParaRPr>
          </a:p>
        </p:txBody>
      </p:sp>
      <p:pic>
        <p:nvPicPr>
          <p:cNvPr id="4" name="object 4"/>
          <p:cNvPicPr/>
          <p:nvPr/>
        </p:nvPicPr>
        <p:blipFill>
          <a:blip r:embed="rId2" cstate="print"/>
          <a:stretch>
            <a:fillRect/>
          </a:stretch>
        </p:blipFill>
        <p:spPr>
          <a:xfrm>
            <a:off x="9486900" y="2334767"/>
            <a:ext cx="2095500" cy="1133855"/>
          </a:xfrm>
          <a:prstGeom prst="rect">
            <a:avLst/>
          </a:prstGeom>
        </p:spPr>
      </p:pic>
      <p:pic>
        <p:nvPicPr>
          <p:cNvPr id="5" name="object 5"/>
          <p:cNvPicPr/>
          <p:nvPr/>
        </p:nvPicPr>
        <p:blipFill>
          <a:blip r:embed="rId3" cstate="print"/>
          <a:stretch>
            <a:fillRect/>
          </a:stretch>
        </p:blipFill>
        <p:spPr>
          <a:xfrm>
            <a:off x="1752600" y="2382392"/>
            <a:ext cx="6667500" cy="257174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958976"/>
            <a:ext cx="12192000" cy="147002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marL="236220">
              <a:lnSpc>
                <a:spcPct val="100000"/>
              </a:lnSpc>
              <a:spcBef>
                <a:spcPts val="1655"/>
              </a:spcBef>
            </a:pPr>
            <a:r>
              <a:rPr lang="en-CA" sz="4400" dirty="0">
                <a:solidFill>
                  <a:srgbClr val="09203A"/>
                </a:solidFill>
                <a:latin typeface="Georgia"/>
                <a:cs typeface="Georgia"/>
              </a:rPr>
              <a:t>Part</a:t>
            </a:r>
            <a:r>
              <a:rPr lang="en-CA" sz="4400" spc="-30" dirty="0">
                <a:solidFill>
                  <a:srgbClr val="09203A"/>
                </a:solidFill>
                <a:latin typeface="Georgia"/>
                <a:cs typeface="Georgia"/>
              </a:rPr>
              <a:t> </a:t>
            </a:r>
            <a:r>
              <a:rPr lang="en-CA" sz="4400" dirty="0">
                <a:solidFill>
                  <a:srgbClr val="09203A"/>
                </a:solidFill>
                <a:latin typeface="Georgia"/>
                <a:cs typeface="Georgia"/>
              </a:rPr>
              <a:t>III:</a:t>
            </a:r>
            <a:r>
              <a:rPr lang="en-CA" sz="4400" spc="-15" dirty="0">
                <a:solidFill>
                  <a:srgbClr val="09203A"/>
                </a:solidFill>
                <a:latin typeface="Georgia"/>
                <a:cs typeface="Georgia"/>
              </a:rPr>
              <a:t> </a:t>
            </a:r>
            <a:r>
              <a:rPr lang="en-CA" dirty="0"/>
              <a:t>Polynomial</a:t>
            </a:r>
            <a:r>
              <a:rPr lang="en-CA" spc="-20" dirty="0"/>
              <a:t> </a:t>
            </a:r>
            <a:r>
              <a:rPr lang="en-CA" dirty="0"/>
              <a:t>regression</a:t>
            </a:r>
            <a:r>
              <a:rPr lang="en-CA" spc="-20" dirty="0"/>
              <a:t> </a:t>
            </a:r>
            <a:endParaRPr lang="en-CA" sz="4400" dirty="0">
              <a:latin typeface="Georgia"/>
              <a:cs typeface="Georgia"/>
            </a:endParaRPr>
          </a:p>
        </p:txBody>
      </p:sp>
      <p:cxnSp>
        <p:nvCxnSpPr>
          <p:cNvPr id="5" name="Straight Connector 4"/>
          <p:cNvCxnSpPr/>
          <p:nvPr/>
        </p:nvCxnSpPr>
        <p:spPr>
          <a:xfrm flipV="1">
            <a:off x="1981200" y="2636520"/>
            <a:ext cx="8229600" cy="0"/>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F47E8A84-D8B7-1B67-D9EA-522E464EED74}"/>
              </a:ext>
            </a:extLst>
          </p:cNvPr>
          <p:cNvSpPr txBox="1">
            <a:spLocks/>
          </p:cNvSpPr>
          <p:nvPr/>
        </p:nvSpPr>
        <p:spPr>
          <a:xfrm>
            <a:off x="3581400" y="3200400"/>
            <a:ext cx="109728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20" marR="3376295" indent="0">
              <a:lnSpc>
                <a:spcPct val="108100"/>
              </a:lnSpc>
              <a:spcBef>
                <a:spcPts val="975"/>
              </a:spcBef>
              <a:buNone/>
            </a:pPr>
            <a:endParaRPr lang="en-CA" sz="3200" dirty="0">
              <a:latin typeface="Georgia"/>
              <a:cs typeface="Georgia"/>
            </a:endParaRPr>
          </a:p>
        </p:txBody>
      </p:sp>
      <p:pic>
        <p:nvPicPr>
          <p:cNvPr id="3" name="Picture 2" descr="A screenshot of a social media post&#10;&#10;Description automatically generated">
            <a:extLst>
              <a:ext uri="{FF2B5EF4-FFF2-40B4-BE49-F238E27FC236}">
                <a16:creationId xmlns:a16="http://schemas.microsoft.com/office/drawing/2014/main" id="{D23D913B-5E74-0062-4A89-DE4F028FDA9C}"/>
              </a:ext>
            </a:extLst>
          </p:cNvPr>
          <p:cNvPicPr>
            <a:picLocks noChangeAspect="1"/>
          </p:cNvPicPr>
          <p:nvPr/>
        </p:nvPicPr>
        <p:blipFill rotWithShape="1">
          <a:blip r:embed="rId3">
            <a:extLst>
              <a:ext uri="{28A0092B-C50C-407E-A947-70E740481C1C}">
                <a14:useLocalDpi xmlns:a14="http://schemas.microsoft.com/office/drawing/2010/main" val="0"/>
              </a:ext>
            </a:extLst>
          </a:blip>
          <a:srcRect t="50425"/>
          <a:stretch/>
        </p:blipFill>
        <p:spPr>
          <a:xfrm>
            <a:off x="1530927" y="4221481"/>
            <a:ext cx="5156200" cy="591820"/>
          </a:xfrm>
          <a:prstGeom prst="rect">
            <a:avLst/>
          </a:prstGeom>
        </p:spPr>
      </p:pic>
      <p:sp>
        <p:nvSpPr>
          <p:cNvPr id="6" name="TextBox 5">
            <a:extLst>
              <a:ext uri="{FF2B5EF4-FFF2-40B4-BE49-F238E27FC236}">
                <a16:creationId xmlns:a16="http://schemas.microsoft.com/office/drawing/2014/main" id="{F64C19F2-25FC-36C5-1834-92540AD468A9}"/>
              </a:ext>
            </a:extLst>
          </p:cNvPr>
          <p:cNvSpPr txBox="1"/>
          <p:nvPr/>
        </p:nvSpPr>
        <p:spPr>
          <a:xfrm>
            <a:off x="1530927" y="3640575"/>
            <a:ext cx="1223476" cy="369332"/>
          </a:xfrm>
          <a:prstGeom prst="rect">
            <a:avLst/>
          </a:prstGeom>
          <a:noFill/>
        </p:spPr>
        <p:txBody>
          <a:bodyPr wrap="none" rtlCol="0">
            <a:spAutoFit/>
          </a:bodyPr>
          <a:lstStyle/>
          <a:p>
            <a:r>
              <a:rPr lang="en-US" b="1" dirty="0"/>
              <a:t>Notebooks</a:t>
            </a:r>
          </a:p>
        </p:txBody>
      </p:sp>
    </p:spTree>
    <p:extLst>
      <p:ext uri="{BB962C8B-B14F-4D97-AF65-F5344CB8AC3E}">
        <p14:creationId xmlns:p14="http://schemas.microsoft.com/office/powerpoint/2010/main" val="290217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958976"/>
            <a:ext cx="12192000" cy="147002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marL="236220">
              <a:lnSpc>
                <a:spcPct val="100000"/>
              </a:lnSpc>
              <a:spcBef>
                <a:spcPts val="1655"/>
              </a:spcBef>
            </a:pPr>
            <a:r>
              <a:rPr lang="en-CA" sz="4400" dirty="0">
                <a:solidFill>
                  <a:srgbClr val="09203A"/>
                </a:solidFill>
                <a:latin typeface="Georgia"/>
                <a:cs typeface="Georgia"/>
              </a:rPr>
              <a:t>Part</a:t>
            </a:r>
            <a:r>
              <a:rPr lang="en-CA" sz="4400" spc="-30" dirty="0">
                <a:solidFill>
                  <a:srgbClr val="09203A"/>
                </a:solidFill>
                <a:latin typeface="Georgia"/>
                <a:cs typeface="Georgia"/>
              </a:rPr>
              <a:t> </a:t>
            </a:r>
            <a:r>
              <a:rPr lang="en-CA" sz="4400" dirty="0">
                <a:solidFill>
                  <a:srgbClr val="09203A"/>
                </a:solidFill>
                <a:latin typeface="Georgia"/>
                <a:cs typeface="Georgia"/>
              </a:rPr>
              <a:t>I:</a:t>
            </a:r>
            <a:r>
              <a:rPr lang="en-CA" sz="4400" spc="-15" dirty="0">
                <a:solidFill>
                  <a:srgbClr val="09203A"/>
                </a:solidFill>
                <a:latin typeface="Georgia"/>
                <a:cs typeface="Georgia"/>
              </a:rPr>
              <a:t> </a:t>
            </a:r>
            <a:r>
              <a:rPr lang="en-CA" sz="4400" dirty="0">
                <a:solidFill>
                  <a:srgbClr val="09203A"/>
                </a:solidFill>
                <a:latin typeface="Georgia"/>
                <a:cs typeface="Georgia"/>
              </a:rPr>
              <a:t>Linear</a:t>
            </a:r>
            <a:r>
              <a:rPr lang="en-CA" sz="4400" spc="-25" dirty="0">
                <a:solidFill>
                  <a:srgbClr val="09203A"/>
                </a:solidFill>
                <a:latin typeface="Georgia"/>
                <a:cs typeface="Georgia"/>
              </a:rPr>
              <a:t> </a:t>
            </a:r>
            <a:r>
              <a:rPr lang="en-CA" sz="4400" spc="-10" dirty="0">
                <a:solidFill>
                  <a:srgbClr val="09203A"/>
                </a:solidFill>
                <a:latin typeface="Georgia"/>
                <a:cs typeface="Georgia"/>
              </a:rPr>
              <a:t>Regression (</a:t>
            </a:r>
            <a:r>
              <a:rPr lang="en-CA" sz="4400" spc="-10" dirty="0" err="1">
                <a:solidFill>
                  <a:srgbClr val="09203A"/>
                </a:solidFill>
                <a:latin typeface="Georgia"/>
                <a:cs typeface="Georgia"/>
              </a:rPr>
              <a:t>Sklearn</a:t>
            </a:r>
            <a:r>
              <a:rPr lang="en-CA" sz="4400" spc="-10" dirty="0">
                <a:solidFill>
                  <a:srgbClr val="09203A"/>
                </a:solidFill>
                <a:latin typeface="Georgia"/>
                <a:cs typeface="Georgia"/>
              </a:rPr>
              <a:t>)</a:t>
            </a:r>
            <a:endParaRPr lang="en-CA" sz="4400" dirty="0">
              <a:latin typeface="Georgia"/>
              <a:cs typeface="Georgia"/>
            </a:endParaRPr>
          </a:p>
        </p:txBody>
      </p:sp>
      <p:cxnSp>
        <p:nvCxnSpPr>
          <p:cNvPr id="5" name="Straight Connector 4"/>
          <p:cNvCxnSpPr/>
          <p:nvPr/>
        </p:nvCxnSpPr>
        <p:spPr>
          <a:xfrm flipV="1">
            <a:off x="1981200" y="2636520"/>
            <a:ext cx="8229600" cy="0"/>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F47E8A84-D8B7-1B67-D9EA-522E464EED74}"/>
              </a:ext>
            </a:extLst>
          </p:cNvPr>
          <p:cNvSpPr txBox="1">
            <a:spLocks/>
          </p:cNvSpPr>
          <p:nvPr/>
        </p:nvSpPr>
        <p:spPr>
          <a:xfrm>
            <a:off x="3581400" y="3200400"/>
            <a:ext cx="109728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20" marR="3376295" indent="0">
              <a:lnSpc>
                <a:spcPct val="108100"/>
              </a:lnSpc>
              <a:spcBef>
                <a:spcPts val="975"/>
              </a:spcBef>
              <a:buNone/>
            </a:pPr>
            <a:endParaRPr lang="en-CA" sz="3200" dirty="0">
              <a:latin typeface="Georgia"/>
              <a:cs typeface="Georgia"/>
            </a:endParaRPr>
          </a:p>
        </p:txBody>
      </p:sp>
      <p:pic>
        <p:nvPicPr>
          <p:cNvPr id="7" name="Picture 6" descr="A screenshot of a social media post&#10;&#10;Description automatically generated">
            <a:extLst>
              <a:ext uri="{FF2B5EF4-FFF2-40B4-BE49-F238E27FC236}">
                <a16:creationId xmlns:a16="http://schemas.microsoft.com/office/drawing/2014/main" id="{00107C6E-EFD0-CF52-FE44-AD7CC911BAC7}"/>
              </a:ext>
            </a:extLst>
          </p:cNvPr>
          <p:cNvPicPr>
            <a:picLocks noChangeAspect="1"/>
          </p:cNvPicPr>
          <p:nvPr/>
        </p:nvPicPr>
        <p:blipFill rotWithShape="1">
          <a:blip r:embed="rId3">
            <a:extLst>
              <a:ext uri="{28A0092B-C50C-407E-A947-70E740481C1C}">
                <a14:useLocalDpi xmlns:a14="http://schemas.microsoft.com/office/drawing/2010/main" val="0"/>
              </a:ext>
            </a:extLst>
          </a:blip>
          <a:srcRect b="49574"/>
          <a:stretch/>
        </p:blipFill>
        <p:spPr>
          <a:xfrm>
            <a:off x="1524000" y="4068445"/>
            <a:ext cx="5156200" cy="601980"/>
          </a:xfrm>
          <a:prstGeom prst="rect">
            <a:avLst/>
          </a:prstGeom>
        </p:spPr>
      </p:pic>
      <p:sp>
        <p:nvSpPr>
          <p:cNvPr id="8" name="TextBox 7">
            <a:extLst>
              <a:ext uri="{FF2B5EF4-FFF2-40B4-BE49-F238E27FC236}">
                <a16:creationId xmlns:a16="http://schemas.microsoft.com/office/drawing/2014/main" id="{FD24C965-4020-A2ED-F3A1-41EA432BC13C}"/>
              </a:ext>
            </a:extLst>
          </p:cNvPr>
          <p:cNvSpPr txBox="1"/>
          <p:nvPr/>
        </p:nvSpPr>
        <p:spPr>
          <a:xfrm>
            <a:off x="1600200" y="3640575"/>
            <a:ext cx="1223476" cy="369332"/>
          </a:xfrm>
          <a:prstGeom prst="rect">
            <a:avLst/>
          </a:prstGeom>
          <a:noFill/>
        </p:spPr>
        <p:txBody>
          <a:bodyPr wrap="none" rtlCol="0">
            <a:spAutoFit/>
          </a:bodyPr>
          <a:lstStyle/>
          <a:p>
            <a:r>
              <a:rPr lang="en-US" b="1" dirty="0"/>
              <a:t>Notebooks</a:t>
            </a:r>
          </a:p>
        </p:txBody>
      </p:sp>
    </p:spTree>
    <p:extLst>
      <p:ext uri="{BB962C8B-B14F-4D97-AF65-F5344CB8AC3E}">
        <p14:creationId xmlns:p14="http://schemas.microsoft.com/office/powerpoint/2010/main" val="4175326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E28F6-2197-BFA4-BE0E-F9DCC4ED0F44}"/>
              </a:ext>
            </a:extLst>
          </p:cNvPr>
          <p:cNvSpPr>
            <a:spLocks noGrp="1"/>
          </p:cNvSpPr>
          <p:nvPr>
            <p:ph type="title"/>
          </p:nvPr>
        </p:nvSpPr>
        <p:spPr/>
        <p:txBody>
          <a:bodyPr>
            <a:normAutofit/>
          </a:bodyPr>
          <a:lstStyle/>
          <a:p>
            <a:r>
              <a:rPr lang="en-US" dirty="0"/>
              <a:t>Training models in Scikit-Learn (polynomial regression)</a:t>
            </a:r>
          </a:p>
        </p:txBody>
      </p:sp>
      <p:sp>
        <p:nvSpPr>
          <p:cNvPr id="3" name="Content Placeholder 2">
            <a:extLst>
              <a:ext uri="{FF2B5EF4-FFF2-40B4-BE49-F238E27FC236}">
                <a16:creationId xmlns:a16="http://schemas.microsoft.com/office/drawing/2014/main" id="{26C1C07E-F6CC-F1C9-9C63-80F2F5A17E6A}"/>
              </a:ext>
            </a:extLst>
          </p:cNvPr>
          <p:cNvSpPr>
            <a:spLocks noGrp="1"/>
          </p:cNvSpPr>
          <p:nvPr>
            <p:ph idx="1"/>
          </p:nvPr>
        </p:nvSpPr>
        <p:spPr/>
        <p:txBody>
          <a:bodyPr/>
          <a:lstStyle/>
          <a:p>
            <a:r>
              <a:rPr lang="en-US" dirty="0"/>
              <a:t>Split the data into training set and test set</a:t>
            </a:r>
          </a:p>
          <a:p>
            <a:r>
              <a:rPr lang="en-US" dirty="0"/>
              <a:t>Fit a polynomial model to the training data</a:t>
            </a:r>
          </a:p>
          <a:p>
            <a:r>
              <a:rPr lang="en-US" dirty="0"/>
              <a:t>Set up a pipeline to automate processing and fitting</a:t>
            </a:r>
          </a:p>
          <a:p>
            <a:r>
              <a:rPr lang="en-US" dirty="0"/>
              <a:t>Use cross-validation</a:t>
            </a:r>
          </a:p>
          <a:p>
            <a:r>
              <a:rPr lang="en-US" dirty="0"/>
              <a:t>Use grid search to optimize the polynomial degree hyperparameter</a:t>
            </a:r>
          </a:p>
          <a:p>
            <a:r>
              <a:rPr lang="en-US" dirty="0"/>
              <a:t>Evaluate performance on the test set</a:t>
            </a:r>
          </a:p>
        </p:txBody>
      </p:sp>
    </p:spTree>
    <p:extLst>
      <p:ext uri="{BB962C8B-B14F-4D97-AF65-F5344CB8AC3E}">
        <p14:creationId xmlns:p14="http://schemas.microsoft.com/office/powerpoint/2010/main" val="3143762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584F3-C965-F91D-F46F-E16DEF88FD40}"/>
              </a:ext>
            </a:extLst>
          </p:cNvPr>
          <p:cNvSpPr>
            <a:spLocks noGrp="1"/>
          </p:cNvSpPr>
          <p:nvPr>
            <p:ph type="title"/>
          </p:nvPr>
        </p:nvSpPr>
        <p:spPr/>
        <p:txBody>
          <a:bodyPr/>
          <a:lstStyle/>
          <a:p>
            <a:r>
              <a:rPr lang="en-US" dirty="0"/>
              <a:t>Generate the dataset (simulated dataset)</a:t>
            </a:r>
          </a:p>
        </p:txBody>
      </p:sp>
      <p:sp>
        <p:nvSpPr>
          <p:cNvPr id="3" name="Content Placeholder 2">
            <a:extLst>
              <a:ext uri="{FF2B5EF4-FFF2-40B4-BE49-F238E27FC236}">
                <a16:creationId xmlns:a16="http://schemas.microsoft.com/office/drawing/2014/main" id="{2C97D102-1DA9-6965-E854-7E1A9D54FBF7}"/>
              </a:ext>
            </a:extLst>
          </p:cNvPr>
          <p:cNvSpPr>
            <a:spLocks noGrp="1"/>
          </p:cNvSpPr>
          <p:nvPr>
            <p:ph idx="1"/>
          </p:nvPr>
        </p:nvSpPr>
        <p:spPr>
          <a:xfrm>
            <a:off x="304800" y="1066800"/>
            <a:ext cx="11582400" cy="5562600"/>
          </a:xfrm>
        </p:spPr>
        <p:txBody>
          <a:bodyPr>
            <a:normAutofit/>
          </a:bodyPr>
          <a:lstStyle/>
          <a:p>
            <a:r>
              <a:rPr lang="en-US" dirty="0"/>
              <a:t>We will generate the training data from a quadratic model  𝑦=2𝑥2+4𝑥+5  </a:t>
            </a:r>
          </a:p>
          <a:p>
            <a:r>
              <a:rPr lang="en-US" dirty="0"/>
              <a:t>by generating random features from </a:t>
            </a:r>
            <a:r>
              <a:rPr lang="en-US" b="1" dirty="0"/>
              <a:t>uniform distribution</a:t>
            </a:r>
            <a:r>
              <a:rPr lang="en-US" dirty="0"/>
              <a:t> for the interval  [−3,3]  </a:t>
            </a:r>
          </a:p>
          <a:p>
            <a:r>
              <a:rPr lang="en-US" dirty="0"/>
              <a:t>using </a:t>
            </a:r>
            <a:r>
              <a:rPr lang="en-US" dirty="0" err="1">
                <a:solidFill>
                  <a:srgbClr val="0432FF"/>
                </a:solidFill>
              </a:rPr>
              <a:t>rng</a:t>
            </a:r>
            <a:r>
              <a:rPr lang="en-US" dirty="0">
                <a:solidFill>
                  <a:srgbClr val="0432FF"/>
                </a:solidFill>
              </a:rPr>
              <a:t> = </a:t>
            </a:r>
            <a:r>
              <a:rPr lang="en-US" dirty="0" err="1">
                <a:solidFill>
                  <a:srgbClr val="0432FF"/>
                </a:solidFill>
              </a:rPr>
              <a:t>np.random.default_rng</a:t>
            </a:r>
            <a:r>
              <a:rPr lang="en-US" dirty="0">
                <a:solidFill>
                  <a:srgbClr val="0432FF"/>
                </a:solidFill>
              </a:rPr>
              <a:t>()</a:t>
            </a:r>
            <a:r>
              <a:rPr lang="en-US" dirty="0"/>
              <a:t> and </a:t>
            </a:r>
            <a:r>
              <a:rPr lang="en-US" dirty="0" err="1">
                <a:solidFill>
                  <a:srgbClr val="0432FF"/>
                </a:solidFill>
              </a:rPr>
              <a:t>rng.random</a:t>
            </a:r>
            <a:r>
              <a:rPr lang="en-US" dirty="0"/>
              <a:t> and adding </a:t>
            </a:r>
            <a:r>
              <a:rPr lang="en-US" b="1" dirty="0"/>
              <a:t>Gaussian noise</a:t>
            </a:r>
            <a:r>
              <a:rPr lang="en-US" dirty="0"/>
              <a:t> with  𝜎=3  to the </a:t>
            </a:r>
            <a:r>
              <a:rPr lang="en-US" b="1" dirty="0"/>
              <a:t>target values </a:t>
            </a:r>
            <a:r>
              <a:rPr lang="en-US" dirty="0"/>
              <a:t>using </a:t>
            </a:r>
            <a:r>
              <a:rPr lang="en-US" dirty="0" err="1">
                <a:solidFill>
                  <a:srgbClr val="0432FF"/>
                </a:solidFill>
              </a:rPr>
              <a:t>rng.standard_normal</a:t>
            </a:r>
            <a:r>
              <a:rPr lang="en-US" dirty="0"/>
              <a:t>.</a:t>
            </a:r>
          </a:p>
          <a:p>
            <a:r>
              <a:rPr lang="en-US" b="1" dirty="0"/>
              <a:t>Run the code </a:t>
            </a:r>
            <a:r>
              <a:rPr lang="en-US" dirty="0"/>
              <a:t>below to generate your dataset. Note that</a:t>
            </a:r>
          </a:p>
          <a:p>
            <a:r>
              <a:rPr lang="en-US" dirty="0"/>
              <a:t>Feature matrix is given in the </a:t>
            </a:r>
            <a:r>
              <a:rPr lang="en-US" b="1" dirty="0"/>
              <a:t>variable X</a:t>
            </a:r>
          </a:p>
          <a:p>
            <a:r>
              <a:rPr lang="en-US" dirty="0"/>
              <a:t>Target vector is given in </a:t>
            </a:r>
            <a:r>
              <a:rPr lang="en-US" b="1" dirty="0"/>
              <a:t>variable y</a:t>
            </a:r>
          </a:p>
        </p:txBody>
      </p:sp>
    </p:spTree>
    <p:extLst>
      <p:ext uri="{BB962C8B-B14F-4D97-AF65-F5344CB8AC3E}">
        <p14:creationId xmlns:p14="http://schemas.microsoft.com/office/powerpoint/2010/main" val="3517107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C8AF-00D1-DD3C-FA18-856C7F81FEA4}"/>
              </a:ext>
            </a:extLst>
          </p:cNvPr>
          <p:cNvSpPr>
            <a:spLocks noGrp="1"/>
          </p:cNvSpPr>
          <p:nvPr>
            <p:ph type="title"/>
          </p:nvPr>
        </p:nvSpPr>
        <p:spPr>
          <a:xfrm>
            <a:off x="0" y="0"/>
            <a:ext cx="12192000" cy="838200"/>
          </a:xfrm>
        </p:spPr>
        <p:txBody>
          <a:bodyPr>
            <a:normAutofit fontScale="90000"/>
          </a:bodyPr>
          <a:lstStyle/>
          <a:p>
            <a:r>
              <a:rPr lang="en-US" dirty="0"/>
              <a:t>Activity 1:  </a:t>
            </a:r>
            <a:br>
              <a:rPr lang="en-US" dirty="0"/>
            </a:br>
            <a:r>
              <a:rPr lang="en-US" dirty="0"/>
              <a:t>dimensions of the feature matrix X and target vector y.</a:t>
            </a:r>
          </a:p>
        </p:txBody>
      </p:sp>
      <p:pic>
        <p:nvPicPr>
          <p:cNvPr id="5" name="Content Placeholder 4" descr="A screenshot of a computer code&#10;&#10;Description automatically generated">
            <a:extLst>
              <a:ext uri="{FF2B5EF4-FFF2-40B4-BE49-F238E27FC236}">
                <a16:creationId xmlns:a16="http://schemas.microsoft.com/office/drawing/2014/main" id="{E7D834D6-1B5A-9C17-320C-58C0F43EB0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295400"/>
            <a:ext cx="9779000" cy="4483100"/>
          </a:xfrm>
        </p:spPr>
      </p:pic>
      <p:sp>
        <p:nvSpPr>
          <p:cNvPr id="3" name="Rectangle 2">
            <a:extLst>
              <a:ext uri="{FF2B5EF4-FFF2-40B4-BE49-F238E27FC236}">
                <a16:creationId xmlns:a16="http://schemas.microsoft.com/office/drawing/2014/main" id="{112DBEE3-7285-8003-F0F2-6EEA697386B0}"/>
              </a:ext>
            </a:extLst>
          </p:cNvPr>
          <p:cNvSpPr/>
          <p:nvPr/>
        </p:nvSpPr>
        <p:spPr>
          <a:xfrm>
            <a:off x="1905000" y="3218834"/>
            <a:ext cx="5791200" cy="895965"/>
          </a:xfrm>
          <a:prstGeom prst="rect">
            <a:avLst/>
          </a:prstGeom>
          <a:noFill/>
          <a:ln w="38100">
            <a:solidFill>
              <a:srgbClr val="0432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0432FF"/>
              </a:solidFill>
            </a:endParaRPr>
          </a:p>
        </p:txBody>
      </p:sp>
    </p:spTree>
    <p:extLst>
      <p:ext uri="{BB962C8B-B14F-4D97-AF65-F5344CB8AC3E}">
        <p14:creationId xmlns:p14="http://schemas.microsoft.com/office/powerpoint/2010/main" val="1534684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BA490-7293-DC12-9821-23EEC363EA45}"/>
              </a:ext>
            </a:extLst>
          </p:cNvPr>
          <p:cNvSpPr>
            <a:spLocks noGrp="1"/>
          </p:cNvSpPr>
          <p:nvPr>
            <p:ph type="title"/>
          </p:nvPr>
        </p:nvSpPr>
        <p:spPr/>
        <p:txBody>
          <a:bodyPr/>
          <a:lstStyle/>
          <a:p>
            <a:r>
              <a:rPr lang="en-US" dirty="0"/>
              <a:t>Activity 2: Plot the generated samples. </a:t>
            </a:r>
          </a:p>
        </p:txBody>
      </p:sp>
      <p:sp>
        <p:nvSpPr>
          <p:cNvPr id="3" name="Content Placeholder 2">
            <a:extLst>
              <a:ext uri="{FF2B5EF4-FFF2-40B4-BE49-F238E27FC236}">
                <a16:creationId xmlns:a16="http://schemas.microsoft.com/office/drawing/2014/main" id="{21E53D8C-0ABB-C666-3D7F-D7647BB0A3B0}"/>
              </a:ext>
            </a:extLst>
          </p:cNvPr>
          <p:cNvSpPr>
            <a:spLocks noGrp="1"/>
          </p:cNvSpPr>
          <p:nvPr>
            <p:ph idx="1"/>
          </p:nvPr>
        </p:nvSpPr>
        <p:spPr>
          <a:xfrm>
            <a:off x="533400" y="1166018"/>
            <a:ext cx="10972800" cy="4525963"/>
          </a:xfrm>
        </p:spPr>
        <p:txBody>
          <a:bodyPr/>
          <a:lstStyle/>
          <a:p>
            <a:r>
              <a:rPr lang="en-US" dirty="0"/>
              <a:t>Hint: use </a:t>
            </a:r>
            <a:r>
              <a:rPr lang="en-US" dirty="0" err="1">
                <a:solidFill>
                  <a:srgbClr val="0432FF"/>
                </a:solidFill>
              </a:rPr>
              <a:t>plt.plot</a:t>
            </a:r>
            <a:endParaRPr lang="en-US" dirty="0">
              <a:solidFill>
                <a:srgbClr val="0432FF"/>
              </a:solidFill>
            </a:endParaRPr>
          </a:p>
        </p:txBody>
      </p:sp>
      <p:pic>
        <p:nvPicPr>
          <p:cNvPr id="4" name="Picture 3">
            <a:extLst>
              <a:ext uri="{FF2B5EF4-FFF2-40B4-BE49-F238E27FC236}">
                <a16:creationId xmlns:a16="http://schemas.microsoft.com/office/drawing/2014/main" id="{48160F70-2747-176A-31C9-AA7539B70D1F}"/>
              </a:ext>
            </a:extLst>
          </p:cNvPr>
          <p:cNvPicPr>
            <a:picLocks noChangeAspect="1"/>
          </p:cNvPicPr>
          <p:nvPr/>
        </p:nvPicPr>
        <p:blipFill>
          <a:blip r:embed="rId2"/>
          <a:stretch>
            <a:fillRect/>
          </a:stretch>
        </p:blipFill>
        <p:spPr>
          <a:xfrm>
            <a:off x="3061930" y="1981200"/>
            <a:ext cx="6068140" cy="4089399"/>
          </a:xfrm>
          <a:prstGeom prst="rect">
            <a:avLst/>
          </a:prstGeom>
        </p:spPr>
      </p:pic>
    </p:spTree>
    <p:extLst>
      <p:ext uri="{BB962C8B-B14F-4D97-AF65-F5344CB8AC3E}">
        <p14:creationId xmlns:p14="http://schemas.microsoft.com/office/powerpoint/2010/main" val="3732859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60E2-77DB-A7A3-0C8C-BCD33823B99B}"/>
              </a:ext>
            </a:extLst>
          </p:cNvPr>
          <p:cNvSpPr>
            <a:spLocks noGrp="1"/>
          </p:cNvSpPr>
          <p:nvPr>
            <p:ph type="title"/>
          </p:nvPr>
        </p:nvSpPr>
        <p:spPr/>
        <p:txBody>
          <a:bodyPr/>
          <a:lstStyle/>
          <a:p>
            <a:r>
              <a:rPr lang="en-US" dirty="0"/>
              <a:t>Split the data to training and test set</a:t>
            </a:r>
          </a:p>
        </p:txBody>
      </p:sp>
      <p:pic>
        <p:nvPicPr>
          <p:cNvPr id="5" name="Content Placeholder 4" descr="A computer code with text&#10;&#10;Description automatically generated">
            <a:extLst>
              <a:ext uri="{FF2B5EF4-FFF2-40B4-BE49-F238E27FC236}">
                <a16:creationId xmlns:a16="http://schemas.microsoft.com/office/drawing/2014/main" id="{2A6AE3C5-4CC3-E972-9B81-70BC3ED854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219200"/>
            <a:ext cx="10972800" cy="3383409"/>
          </a:xfrm>
        </p:spPr>
      </p:pic>
      <p:sp>
        <p:nvSpPr>
          <p:cNvPr id="7" name="TextBox 6">
            <a:extLst>
              <a:ext uri="{FF2B5EF4-FFF2-40B4-BE49-F238E27FC236}">
                <a16:creationId xmlns:a16="http://schemas.microsoft.com/office/drawing/2014/main" id="{169D61FD-DDF8-667D-584C-65CB82142426}"/>
              </a:ext>
            </a:extLst>
          </p:cNvPr>
          <p:cNvSpPr txBox="1"/>
          <p:nvPr/>
        </p:nvSpPr>
        <p:spPr>
          <a:xfrm>
            <a:off x="25400" y="4602609"/>
            <a:ext cx="11887200" cy="2308324"/>
          </a:xfrm>
          <a:prstGeom prst="rect">
            <a:avLst/>
          </a:prstGeom>
          <a:noFill/>
        </p:spPr>
        <p:txBody>
          <a:bodyPr wrap="square">
            <a:spAutoFit/>
          </a:bodyPr>
          <a:lstStyle/>
          <a:p>
            <a:r>
              <a:rPr lang="en-CA" b="0" i="0" u="none" strike="noStrike" dirty="0">
                <a:solidFill>
                  <a:srgbClr val="212121"/>
                </a:solidFill>
                <a:effectLst/>
                <a:latin typeface="Roboto" panose="02000000000000000000" pitchFamily="2" charset="0"/>
              </a:rPr>
              <a:t>Scikit learn offers a function </a:t>
            </a:r>
            <a:r>
              <a:rPr lang="en-CA" dirty="0" err="1">
                <a:solidFill>
                  <a:srgbClr val="0432FF"/>
                </a:solidFill>
              </a:rPr>
              <a:t>sklearn.model_selection.train_test_split</a:t>
            </a:r>
            <a:r>
              <a:rPr lang="en-CA" b="0" i="0" u="none" strike="noStrike" dirty="0">
                <a:solidFill>
                  <a:srgbClr val="0432FF"/>
                </a:solidFill>
                <a:effectLst/>
                <a:latin typeface="Roboto" panose="02000000000000000000" pitchFamily="2" charset="0"/>
              </a:rPr>
              <a:t> </a:t>
            </a:r>
            <a:r>
              <a:rPr lang="en-CA" b="0" i="0" u="none" strike="noStrike" dirty="0">
                <a:solidFill>
                  <a:srgbClr val="212121"/>
                </a:solidFill>
                <a:effectLst/>
                <a:latin typeface="Roboto" panose="02000000000000000000" pitchFamily="2" charset="0"/>
              </a:rPr>
              <a:t>to perform the splitting of the dataset. A common pattern is to keep 80% of the data for training and use 20% for testing. This can be set using an </a:t>
            </a:r>
            <a:r>
              <a:rPr lang="en-CA" b="1" i="0" u="none" strike="noStrike" dirty="0">
                <a:solidFill>
                  <a:srgbClr val="212121"/>
                </a:solidFill>
                <a:effectLst/>
                <a:latin typeface="Roboto" panose="02000000000000000000" pitchFamily="2" charset="0"/>
              </a:rPr>
              <a:t>option</a:t>
            </a:r>
            <a:r>
              <a:rPr lang="en-CA" b="0" i="0" u="none" strike="noStrike" dirty="0">
                <a:solidFill>
                  <a:srgbClr val="212121"/>
                </a:solidFill>
                <a:effectLst/>
                <a:latin typeface="Roboto" panose="02000000000000000000" pitchFamily="2" charset="0"/>
              </a:rPr>
              <a:t> </a:t>
            </a:r>
            <a:r>
              <a:rPr lang="en-CA" dirty="0" err="1">
                <a:solidFill>
                  <a:srgbClr val="0432FF"/>
                </a:solidFill>
              </a:rPr>
              <a:t>test_size</a:t>
            </a:r>
            <a:r>
              <a:rPr lang="en-CA" b="0" i="0" u="none" strike="noStrike" dirty="0">
                <a:solidFill>
                  <a:srgbClr val="0432FF"/>
                </a:solidFill>
                <a:effectLst/>
                <a:latin typeface="Roboto" panose="02000000000000000000" pitchFamily="2" charset="0"/>
              </a:rPr>
              <a:t>. </a:t>
            </a:r>
            <a:r>
              <a:rPr lang="en-CA" b="0" i="0" u="none" strike="noStrike" dirty="0">
                <a:solidFill>
                  <a:srgbClr val="212121"/>
                </a:solidFill>
                <a:effectLst/>
                <a:latin typeface="Roboto" panose="02000000000000000000" pitchFamily="2" charset="0"/>
              </a:rPr>
              <a:t>Splitting is random, so if we wish to keep the same split at every run we can use </a:t>
            </a:r>
            <a:r>
              <a:rPr lang="en-CA" b="1" i="0" u="none" strike="noStrike" dirty="0">
                <a:solidFill>
                  <a:srgbClr val="212121"/>
                </a:solidFill>
                <a:effectLst/>
                <a:latin typeface="Roboto" panose="02000000000000000000" pitchFamily="2" charset="0"/>
              </a:rPr>
              <a:t>parameter</a:t>
            </a:r>
            <a:r>
              <a:rPr lang="en-CA" b="0" i="0" u="none" strike="noStrike" dirty="0">
                <a:solidFill>
                  <a:srgbClr val="212121"/>
                </a:solidFill>
                <a:effectLst/>
                <a:latin typeface="Roboto" panose="02000000000000000000" pitchFamily="2" charset="0"/>
              </a:rPr>
              <a:t> </a:t>
            </a:r>
            <a:r>
              <a:rPr lang="en-CA" dirty="0" err="1">
                <a:solidFill>
                  <a:srgbClr val="0432FF"/>
                </a:solidFill>
              </a:rPr>
              <a:t>random_state</a:t>
            </a:r>
            <a:r>
              <a:rPr lang="en-CA" b="0" i="0" u="none" strike="noStrike" dirty="0">
                <a:solidFill>
                  <a:srgbClr val="212121"/>
                </a:solidFill>
                <a:effectLst/>
                <a:latin typeface="Roboto" panose="02000000000000000000" pitchFamily="2" charset="0"/>
              </a:rPr>
              <a:t>.</a:t>
            </a:r>
          </a:p>
          <a:p>
            <a:endParaRPr lang="en-CA" dirty="0">
              <a:solidFill>
                <a:srgbClr val="212121"/>
              </a:solidFill>
              <a:latin typeface="Roboto" panose="02000000000000000000" pitchFamily="2" charset="0"/>
            </a:endParaRPr>
          </a:p>
          <a:p>
            <a:r>
              <a:rPr lang="en-CA" b="0" i="0" u="none" strike="noStrike" dirty="0">
                <a:solidFill>
                  <a:srgbClr val="212121"/>
                </a:solidFill>
                <a:effectLst/>
                <a:latin typeface="Roboto" panose="02000000000000000000" pitchFamily="2" charset="0"/>
              </a:rPr>
              <a:t>Finally, to create a </a:t>
            </a:r>
            <a:r>
              <a:rPr lang="en-CA" b="1" i="0" u="none" strike="noStrike" dirty="0">
                <a:solidFill>
                  <a:srgbClr val="212121"/>
                </a:solidFill>
                <a:effectLst/>
                <a:latin typeface="Roboto" panose="02000000000000000000" pitchFamily="2" charset="0"/>
              </a:rPr>
              <a:t>representative test set,</a:t>
            </a:r>
            <a:r>
              <a:rPr lang="en-CA" b="0" i="0" u="none" strike="noStrike" dirty="0">
                <a:solidFill>
                  <a:srgbClr val="212121"/>
                </a:solidFill>
                <a:effectLst/>
                <a:latin typeface="Roboto" panose="02000000000000000000" pitchFamily="2" charset="0"/>
              </a:rPr>
              <a:t> we can use the </a:t>
            </a:r>
            <a:r>
              <a:rPr lang="en-CA" dirty="0">
                <a:solidFill>
                  <a:srgbClr val="0432FF"/>
                </a:solidFill>
              </a:rPr>
              <a:t>stratify</a:t>
            </a:r>
            <a:r>
              <a:rPr lang="en-CA" b="0" i="0" u="none" strike="noStrike" dirty="0">
                <a:solidFill>
                  <a:srgbClr val="212121"/>
                </a:solidFill>
                <a:effectLst/>
                <a:latin typeface="Roboto" panose="02000000000000000000" pitchFamily="2" charset="0"/>
              </a:rPr>
              <a:t> parameter. In this example we will split the data into </a:t>
            </a:r>
            <a:r>
              <a:rPr lang="en-CA" b="1" i="0" u="none" strike="noStrike" dirty="0">
                <a:solidFill>
                  <a:srgbClr val="212121"/>
                </a:solidFill>
                <a:effectLst/>
                <a:latin typeface="Roboto" panose="02000000000000000000" pitchFamily="2" charset="0"/>
              </a:rPr>
              <a:t>7 bins by rounding the feature values</a:t>
            </a:r>
            <a:r>
              <a:rPr lang="en-CA" b="0" i="0" u="none" strike="noStrike" dirty="0">
                <a:solidFill>
                  <a:srgbClr val="212121"/>
                </a:solidFill>
                <a:effectLst/>
                <a:latin typeface="Roboto" panose="02000000000000000000" pitchFamily="2" charset="0"/>
              </a:rPr>
              <a:t>, and</a:t>
            </a:r>
            <a:r>
              <a:rPr lang="en-CA" b="0" i="0" u="none" strike="noStrike" dirty="0">
                <a:solidFill>
                  <a:srgbClr val="0432FF"/>
                </a:solidFill>
                <a:effectLst/>
                <a:latin typeface="Roboto" panose="02000000000000000000" pitchFamily="2" charset="0"/>
              </a:rPr>
              <a:t> </a:t>
            </a:r>
            <a:r>
              <a:rPr lang="en-CA" b="1" i="0" u="none" strike="noStrike" dirty="0">
                <a:solidFill>
                  <a:srgbClr val="0432FF"/>
                </a:solidFill>
                <a:effectLst/>
                <a:latin typeface="Roboto" panose="02000000000000000000" pitchFamily="2" charset="0"/>
              </a:rPr>
              <a:t>stratify </a:t>
            </a:r>
            <a:r>
              <a:rPr lang="en-CA" b="1" i="0" u="none" strike="noStrike" dirty="0">
                <a:solidFill>
                  <a:srgbClr val="212121"/>
                </a:solidFill>
                <a:effectLst/>
                <a:latin typeface="Roboto" panose="02000000000000000000" pitchFamily="2" charset="0"/>
              </a:rPr>
              <a:t>the test set to have the same proportion of the data from each bin as the training set.</a:t>
            </a:r>
            <a:endParaRPr lang="en-US" b="1" dirty="0"/>
          </a:p>
        </p:txBody>
      </p:sp>
    </p:spTree>
    <p:extLst>
      <p:ext uri="{BB962C8B-B14F-4D97-AF65-F5344CB8AC3E}">
        <p14:creationId xmlns:p14="http://schemas.microsoft.com/office/powerpoint/2010/main" val="2918406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60E2-77DB-A7A3-0C8C-BCD33823B99B}"/>
              </a:ext>
            </a:extLst>
          </p:cNvPr>
          <p:cNvSpPr>
            <a:spLocks noGrp="1"/>
          </p:cNvSpPr>
          <p:nvPr>
            <p:ph type="title"/>
          </p:nvPr>
        </p:nvSpPr>
        <p:spPr/>
        <p:txBody>
          <a:bodyPr/>
          <a:lstStyle/>
          <a:p>
            <a:r>
              <a:rPr lang="en-US" dirty="0"/>
              <a:t>Split the data to training and test set</a:t>
            </a:r>
          </a:p>
        </p:txBody>
      </p:sp>
      <p:pic>
        <p:nvPicPr>
          <p:cNvPr id="5" name="Content Placeholder 4" descr="A computer code with text&#10;&#10;Description automatically generated">
            <a:extLst>
              <a:ext uri="{FF2B5EF4-FFF2-40B4-BE49-F238E27FC236}">
                <a16:creationId xmlns:a16="http://schemas.microsoft.com/office/drawing/2014/main" id="{2A6AE3C5-4CC3-E972-9B81-70BC3ED854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219200"/>
            <a:ext cx="10972800" cy="3383409"/>
          </a:xfrm>
        </p:spPr>
      </p:pic>
      <p:pic>
        <p:nvPicPr>
          <p:cNvPr id="3" name="Picture 2">
            <a:extLst>
              <a:ext uri="{FF2B5EF4-FFF2-40B4-BE49-F238E27FC236}">
                <a16:creationId xmlns:a16="http://schemas.microsoft.com/office/drawing/2014/main" id="{84D556FC-FA03-E452-1B02-347A50554706}"/>
              </a:ext>
            </a:extLst>
          </p:cNvPr>
          <p:cNvPicPr>
            <a:picLocks noChangeAspect="1"/>
          </p:cNvPicPr>
          <p:nvPr/>
        </p:nvPicPr>
        <p:blipFill>
          <a:blip r:embed="rId3"/>
          <a:stretch>
            <a:fillRect/>
          </a:stretch>
        </p:blipFill>
        <p:spPr>
          <a:xfrm>
            <a:off x="6096000" y="3327400"/>
            <a:ext cx="4851400" cy="3530600"/>
          </a:xfrm>
          <a:prstGeom prst="rect">
            <a:avLst/>
          </a:prstGeom>
        </p:spPr>
      </p:pic>
      <p:sp>
        <p:nvSpPr>
          <p:cNvPr id="4" name="Rectangle 3">
            <a:extLst>
              <a:ext uri="{FF2B5EF4-FFF2-40B4-BE49-F238E27FC236}">
                <a16:creationId xmlns:a16="http://schemas.microsoft.com/office/drawing/2014/main" id="{3D2DD668-8862-F250-30E4-3971742FB80D}"/>
              </a:ext>
            </a:extLst>
          </p:cNvPr>
          <p:cNvSpPr/>
          <p:nvPr/>
        </p:nvSpPr>
        <p:spPr>
          <a:xfrm>
            <a:off x="832756" y="2279035"/>
            <a:ext cx="10521043" cy="616565"/>
          </a:xfrm>
          <a:prstGeom prst="rect">
            <a:avLst/>
          </a:prstGeom>
          <a:noFill/>
          <a:ln w="38100">
            <a:solidFill>
              <a:srgbClr val="0432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0432FF"/>
              </a:solidFill>
            </a:endParaRPr>
          </a:p>
        </p:txBody>
      </p:sp>
    </p:spTree>
    <p:extLst>
      <p:ext uri="{BB962C8B-B14F-4D97-AF65-F5344CB8AC3E}">
        <p14:creationId xmlns:p14="http://schemas.microsoft.com/office/powerpoint/2010/main" val="90168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Polynomial</a:t>
            </a:r>
            <a:r>
              <a:rPr spc="-20" dirty="0"/>
              <a:t> </a:t>
            </a:r>
            <a:r>
              <a:rPr dirty="0"/>
              <a:t>regression</a:t>
            </a:r>
            <a:r>
              <a:rPr spc="-20" dirty="0"/>
              <a:t> </a:t>
            </a:r>
            <a:r>
              <a:rPr dirty="0"/>
              <a:t>in </a:t>
            </a:r>
            <a:r>
              <a:rPr spc="-10" dirty="0"/>
              <a:t>scikit-learn</a:t>
            </a:r>
          </a:p>
        </p:txBody>
      </p:sp>
      <p:pic>
        <p:nvPicPr>
          <p:cNvPr id="11" name="Picture 10">
            <a:extLst>
              <a:ext uri="{FF2B5EF4-FFF2-40B4-BE49-F238E27FC236}">
                <a16:creationId xmlns:a16="http://schemas.microsoft.com/office/drawing/2014/main" id="{AB214877-B847-9AAF-9401-8EDD66453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990600"/>
            <a:ext cx="12026900" cy="5933482"/>
          </a:xfrm>
          <a:prstGeom prst="rect">
            <a:avLst/>
          </a:prstGeom>
        </p:spPr>
      </p:pic>
    </p:spTree>
    <p:extLst>
      <p:ext uri="{BB962C8B-B14F-4D97-AF65-F5344CB8AC3E}">
        <p14:creationId xmlns:p14="http://schemas.microsoft.com/office/powerpoint/2010/main" val="3598615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05347-E545-4BEE-B186-5BFDA7AAA5CC}"/>
              </a:ext>
            </a:extLst>
          </p:cNvPr>
          <p:cNvSpPr>
            <a:spLocks noGrp="1"/>
          </p:cNvSpPr>
          <p:nvPr>
            <p:ph type="title"/>
          </p:nvPr>
        </p:nvSpPr>
        <p:spPr/>
        <p:txBody>
          <a:bodyPr/>
          <a:lstStyle/>
          <a:p>
            <a:r>
              <a:rPr lang="en-US" dirty="0"/>
              <a:t>Evaluate the Model</a:t>
            </a:r>
          </a:p>
        </p:txBody>
      </p:sp>
      <p:pic>
        <p:nvPicPr>
          <p:cNvPr id="5" name="Content Placeholder 4" descr="A close-up of a computer code&#10;&#10;Description automatically generated">
            <a:extLst>
              <a:ext uri="{FF2B5EF4-FFF2-40B4-BE49-F238E27FC236}">
                <a16:creationId xmlns:a16="http://schemas.microsoft.com/office/drawing/2014/main" id="{623DF282-212F-A974-E927-B8175824EE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295400"/>
            <a:ext cx="7467600" cy="1346200"/>
          </a:xfrm>
        </p:spPr>
      </p:pic>
      <p:sp>
        <p:nvSpPr>
          <p:cNvPr id="7" name="TextBox 6">
            <a:extLst>
              <a:ext uri="{FF2B5EF4-FFF2-40B4-BE49-F238E27FC236}">
                <a16:creationId xmlns:a16="http://schemas.microsoft.com/office/drawing/2014/main" id="{8569A184-AA87-9986-6168-0B58F9CBB99A}"/>
              </a:ext>
            </a:extLst>
          </p:cNvPr>
          <p:cNvSpPr txBox="1"/>
          <p:nvPr/>
        </p:nvSpPr>
        <p:spPr>
          <a:xfrm>
            <a:off x="838200" y="3244334"/>
            <a:ext cx="6153150" cy="369332"/>
          </a:xfrm>
          <a:prstGeom prst="rect">
            <a:avLst/>
          </a:prstGeom>
          <a:noFill/>
        </p:spPr>
        <p:txBody>
          <a:bodyPr wrap="square">
            <a:spAutoFit/>
          </a:bodyPr>
          <a:lstStyle/>
          <a:p>
            <a:r>
              <a:rPr lang="en-CA" b="1" i="0" u="none" strike="noStrike" dirty="0">
                <a:solidFill>
                  <a:srgbClr val="212121"/>
                </a:solidFill>
                <a:effectLst/>
                <a:latin typeface="Courier New" panose="02070309020205020404" pitchFamily="49" charset="0"/>
              </a:rPr>
              <a:t>R2 score on test set is 0.93</a:t>
            </a:r>
            <a:endParaRPr lang="en-US" b="1" dirty="0"/>
          </a:p>
        </p:txBody>
      </p:sp>
    </p:spTree>
    <p:extLst>
      <p:ext uri="{BB962C8B-B14F-4D97-AF65-F5344CB8AC3E}">
        <p14:creationId xmlns:p14="http://schemas.microsoft.com/office/powerpoint/2010/main" val="3539239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E7F4-67CA-0233-6C14-42D3F9CBD1CB}"/>
              </a:ext>
            </a:extLst>
          </p:cNvPr>
          <p:cNvSpPr>
            <a:spLocks noGrp="1"/>
          </p:cNvSpPr>
          <p:nvPr>
            <p:ph type="title"/>
          </p:nvPr>
        </p:nvSpPr>
        <p:spPr/>
        <p:txBody>
          <a:bodyPr/>
          <a:lstStyle/>
          <a:p>
            <a:r>
              <a:rPr lang="en-US" dirty="0"/>
              <a:t>Plot the fitted polynomial model</a:t>
            </a:r>
          </a:p>
        </p:txBody>
      </p:sp>
      <p:sp>
        <p:nvSpPr>
          <p:cNvPr id="3" name="Content Placeholder 2">
            <a:extLst>
              <a:ext uri="{FF2B5EF4-FFF2-40B4-BE49-F238E27FC236}">
                <a16:creationId xmlns:a16="http://schemas.microsoft.com/office/drawing/2014/main" id="{B4E73A54-51CA-976B-3A73-CED27D42136F}"/>
              </a:ext>
            </a:extLst>
          </p:cNvPr>
          <p:cNvSpPr>
            <a:spLocks noGrp="1"/>
          </p:cNvSpPr>
          <p:nvPr>
            <p:ph idx="1"/>
          </p:nvPr>
        </p:nvSpPr>
        <p:spPr>
          <a:xfrm>
            <a:off x="304800" y="1166018"/>
            <a:ext cx="11582400" cy="4525963"/>
          </a:xfrm>
        </p:spPr>
        <p:txBody>
          <a:bodyPr>
            <a:normAutofit/>
          </a:bodyPr>
          <a:lstStyle/>
          <a:p>
            <a:r>
              <a:rPr lang="en-US" sz="2400" dirty="0"/>
              <a:t>Activity 4: Fill in the code bellow to plot the second order polynomial model that we just fitted. Then change the polynomial degree in the cell above, and rerun both cells to see how the model changes.</a:t>
            </a:r>
          </a:p>
        </p:txBody>
      </p:sp>
      <p:pic>
        <p:nvPicPr>
          <p:cNvPr id="5" name="Picture 4" descr="A screenshot of a computer code&#10;&#10;Description automatically generated">
            <a:extLst>
              <a:ext uri="{FF2B5EF4-FFF2-40B4-BE49-F238E27FC236}">
                <a16:creationId xmlns:a16="http://schemas.microsoft.com/office/drawing/2014/main" id="{F21AF6EE-834C-C1AD-DF51-8C1510197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100" y="2164344"/>
            <a:ext cx="6553200" cy="4617456"/>
          </a:xfrm>
          <a:prstGeom prst="rect">
            <a:avLst/>
          </a:prstGeom>
        </p:spPr>
      </p:pic>
      <p:pic>
        <p:nvPicPr>
          <p:cNvPr id="6" name="Graphic 5">
            <a:extLst>
              <a:ext uri="{FF2B5EF4-FFF2-40B4-BE49-F238E27FC236}">
                <a16:creationId xmlns:a16="http://schemas.microsoft.com/office/drawing/2014/main" id="{298A5E92-109E-DD75-6CA5-1A60C1DB416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5222256" y="3993144"/>
            <a:ext cx="945340" cy="381000"/>
          </a:xfrm>
          <a:prstGeom prst="rect">
            <a:avLst/>
          </a:prstGeom>
        </p:spPr>
      </p:pic>
      <p:pic>
        <p:nvPicPr>
          <p:cNvPr id="7" name="Graphic 6">
            <a:extLst>
              <a:ext uri="{FF2B5EF4-FFF2-40B4-BE49-F238E27FC236}">
                <a16:creationId xmlns:a16="http://schemas.microsoft.com/office/drawing/2014/main" id="{61CA5F6F-6879-4505-6967-F758DC60280E}"/>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5195021" y="4695731"/>
            <a:ext cx="945340" cy="381000"/>
          </a:xfrm>
          <a:prstGeom prst="rect">
            <a:avLst/>
          </a:prstGeom>
        </p:spPr>
      </p:pic>
    </p:spTree>
    <p:extLst>
      <p:ext uri="{BB962C8B-B14F-4D97-AF65-F5344CB8AC3E}">
        <p14:creationId xmlns:p14="http://schemas.microsoft.com/office/powerpoint/2010/main" val="1194986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program&#10;&#10;Description automatically generated">
            <a:extLst>
              <a:ext uri="{FF2B5EF4-FFF2-40B4-BE49-F238E27FC236}">
                <a16:creationId xmlns:a16="http://schemas.microsoft.com/office/drawing/2014/main" id="{522F3B8B-05BB-0F39-703B-16E3AE13B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96" y="2115178"/>
            <a:ext cx="5958956" cy="4670331"/>
          </a:xfrm>
          <a:prstGeom prst="rect">
            <a:avLst/>
          </a:prstGeom>
        </p:spPr>
      </p:pic>
      <p:sp>
        <p:nvSpPr>
          <p:cNvPr id="2" name="Title 1">
            <a:extLst>
              <a:ext uri="{FF2B5EF4-FFF2-40B4-BE49-F238E27FC236}">
                <a16:creationId xmlns:a16="http://schemas.microsoft.com/office/drawing/2014/main" id="{1389E7F4-67CA-0233-6C14-42D3F9CBD1CB}"/>
              </a:ext>
            </a:extLst>
          </p:cNvPr>
          <p:cNvSpPr>
            <a:spLocks noGrp="1"/>
          </p:cNvSpPr>
          <p:nvPr>
            <p:ph type="title"/>
          </p:nvPr>
        </p:nvSpPr>
        <p:spPr/>
        <p:txBody>
          <a:bodyPr/>
          <a:lstStyle/>
          <a:p>
            <a:r>
              <a:rPr lang="en-US" dirty="0"/>
              <a:t>Plot the fitted polynomial model</a:t>
            </a:r>
          </a:p>
        </p:txBody>
      </p:sp>
      <p:sp>
        <p:nvSpPr>
          <p:cNvPr id="3" name="Content Placeholder 2">
            <a:extLst>
              <a:ext uri="{FF2B5EF4-FFF2-40B4-BE49-F238E27FC236}">
                <a16:creationId xmlns:a16="http://schemas.microsoft.com/office/drawing/2014/main" id="{B4E73A54-51CA-976B-3A73-CED27D42136F}"/>
              </a:ext>
            </a:extLst>
          </p:cNvPr>
          <p:cNvSpPr>
            <a:spLocks noGrp="1"/>
          </p:cNvSpPr>
          <p:nvPr>
            <p:ph idx="1"/>
          </p:nvPr>
        </p:nvSpPr>
        <p:spPr>
          <a:xfrm>
            <a:off x="304800" y="1166018"/>
            <a:ext cx="11582400" cy="4525963"/>
          </a:xfrm>
        </p:spPr>
        <p:txBody>
          <a:bodyPr>
            <a:normAutofit/>
          </a:bodyPr>
          <a:lstStyle/>
          <a:p>
            <a:r>
              <a:rPr lang="en-US" sz="2400" dirty="0"/>
              <a:t>Activity 4: Fill in the code bellow to plot the second order polynomial model that we just fitted. Then change the polynomial degree in the cell above, and rerun both cells to see how the model changes.</a:t>
            </a:r>
          </a:p>
        </p:txBody>
      </p:sp>
      <p:pic>
        <p:nvPicPr>
          <p:cNvPr id="6" name="Graphic 5">
            <a:extLst>
              <a:ext uri="{FF2B5EF4-FFF2-40B4-BE49-F238E27FC236}">
                <a16:creationId xmlns:a16="http://schemas.microsoft.com/office/drawing/2014/main" id="{298A5E92-109E-DD75-6CA5-1A60C1DB4161}"/>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5705791" y="3916351"/>
            <a:ext cx="945340" cy="381000"/>
          </a:xfrm>
          <a:prstGeom prst="rect">
            <a:avLst/>
          </a:prstGeom>
        </p:spPr>
      </p:pic>
      <p:pic>
        <p:nvPicPr>
          <p:cNvPr id="7" name="Graphic 6">
            <a:extLst>
              <a:ext uri="{FF2B5EF4-FFF2-40B4-BE49-F238E27FC236}">
                <a16:creationId xmlns:a16="http://schemas.microsoft.com/office/drawing/2014/main" id="{61CA5F6F-6879-4505-6967-F758DC60280E}"/>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5733026" y="4358469"/>
            <a:ext cx="945340" cy="381000"/>
          </a:xfrm>
          <a:prstGeom prst="rect">
            <a:avLst/>
          </a:prstGeom>
        </p:spPr>
      </p:pic>
      <p:pic>
        <p:nvPicPr>
          <p:cNvPr id="11" name="Picture 10">
            <a:extLst>
              <a:ext uri="{FF2B5EF4-FFF2-40B4-BE49-F238E27FC236}">
                <a16:creationId xmlns:a16="http://schemas.microsoft.com/office/drawing/2014/main" id="{5B844F60-7222-3CCA-EEC8-1374892C823B}"/>
              </a:ext>
            </a:extLst>
          </p:cNvPr>
          <p:cNvPicPr>
            <a:picLocks noChangeAspect="1"/>
          </p:cNvPicPr>
          <p:nvPr/>
        </p:nvPicPr>
        <p:blipFill>
          <a:blip r:embed="rId6"/>
          <a:stretch>
            <a:fillRect/>
          </a:stretch>
        </p:blipFill>
        <p:spPr>
          <a:xfrm>
            <a:off x="394978" y="2770969"/>
            <a:ext cx="4851400" cy="3556000"/>
          </a:xfrm>
          <a:prstGeom prst="rect">
            <a:avLst/>
          </a:prstGeom>
        </p:spPr>
      </p:pic>
    </p:spTree>
    <p:extLst>
      <p:ext uri="{BB962C8B-B14F-4D97-AF65-F5344CB8AC3E}">
        <p14:creationId xmlns:p14="http://schemas.microsoft.com/office/powerpoint/2010/main" val="1956840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92F5-06FA-2D66-87F0-712080547640}"/>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88E3950A-C1CA-BB46-A206-EE1125367EAD}"/>
              </a:ext>
            </a:extLst>
          </p:cNvPr>
          <p:cNvSpPr>
            <a:spLocks noGrp="1"/>
          </p:cNvSpPr>
          <p:nvPr>
            <p:ph idx="1"/>
          </p:nvPr>
        </p:nvSpPr>
        <p:spPr>
          <a:xfrm>
            <a:off x="-25400" y="1166018"/>
            <a:ext cx="10972800" cy="4525963"/>
          </a:xfrm>
        </p:spPr>
        <p:txBody>
          <a:bodyPr>
            <a:normAutofit/>
          </a:bodyPr>
          <a:lstStyle/>
          <a:p>
            <a:r>
              <a:rPr lang="en-US" sz="2400" dirty="0"/>
              <a:t>Regression problems we are predicting a </a:t>
            </a:r>
            <a:r>
              <a:rPr lang="en-US" sz="2400" b="1" dirty="0">
                <a:solidFill>
                  <a:srgbClr val="0432FF"/>
                </a:solidFill>
              </a:rPr>
              <a:t>numerical quantity</a:t>
            </a:r>
            <a:r>
              <a:rPr lang="en-US" sz="2400" b="1" dirty="0"/>
              <a:t> </a:t>
            </a:r>
            <a:r>
              <a:rPr lang="en-US" sz="2400" dirty="0"/>
              <a:t>(unlike with classification where we are predicting a </a:t>
            </a:r>
            <a:r>
              <a:rPr lang="en-US" sz="2400" b="1" dirty="0">
                <a:solidFill>
                  <a:srgbClr val="0432FF"/>
                </a:solidFill>
              </a:rPr>
              <a:t>nominal label</a:t>
            </a:r>
            <a:r>
              <a:rPr lang="en-US" sz="2400" dirty="0"/>
              <a:t>). </a:t>
            </a:r>
          </a:p>
          <a:p>
            <a:endParaRPr lang="en-US" sz="2400" dirty="0"/>
          </a:p>
          <a:p>
            <a:r>
              <a:rPr lang="en-US" sz="2400" dirty="0"/>
              <a:t>The simplest form of regression is </a:t>
            </a:r>
            <a:r>
              <a:rPr lang="en-US" sz="2400" b="1" dirty="0">
                <a:solidFill>
                  <a:srgbClr val="0432FF"/>
                </a:solidFill>
              </a:rPr>
              <a:t>linear regression </a:t>
            </a:r>
            <a:r>
              <a:rPr lang="en-US" sz="2400" dirty="0"/>
              <a:t>(also known as the least squares method). </a:t>
            </a:r>
          </a:p>
          <a:p>
            <a:endParaRPr lang="en-US" sz="2400" dirty="0"/>
          </a:p>
          <a:p>
            <a:r>
              <a:rPr lang="en-US" sz="2400" dirty="0"/>
              <a:t>This is a problem from </a:t>
            </a:r>
            <a:r>
              <a:rPr lang="en-US" sz="2400" b="1" dirty="0">
                <a:solidFill>
                  <a:srgbClr val="0432FF"/>
                </a:solidFill>
              </a:rPr>
              <a:t>calculus</a:t>
            </a:r>
            <a:r>
              <a:rPr lang="en-US" sz="2400" dirty="0"/>
              <a:t> that tries to </a:t>
            </a:r>
            <a:r>
              <a:rPr lang="en-US" sz="2400" b="1" dirty="0"/>
              <a:t>find a line that minimizes the squared distance from a collection of points</a:t>
            </a:r>
            <a:r>
              <a:rPr lang="en-US" sz="2400" dirty="0"/>
              <a:t>.</a:t>
            </a:r>
          </a:p>
        </p:txBody>
      </p:sp>
      <p:pic>
        <p:nvPicPr>
          <p:cNvPr id="4" name="Picture 3">
            <a:extLst>
              <a:ext uri="{FF2B5EF4-FFF2-40B4-BE49-F238E27FC236}">
                <a16:creationId xmlns:a16="http://schemas.microsoft.com/office/drawing/2014/main" id="{06E3E4C4-AAC9-2483-6165-F98200A61120}"/>
              </a:ext>
            </a:extLst>
          </p:cNvPr>
          <p:cNvPicPr>
            <a:picLocks noChangeAspect="1"/>
          </p:cNvPicPr>
          <p:nvPr/>
        </p:nvPicPr>
        <p:blipFill>
          <a:blip r:embed="rId2"/>
          <a:stretch>
            <a:fillRect/>
          </a:stretch>
        </p:blipFill>
        <p:spPr>
          <a:xfrm>
            <a:off x="1752600" y="4610100"/>
            <a:ext cx="3175000" cy="2095500"/>
          </a:xfrm>
          <a:prstGeom prst="rect">
            <a:avLst/>
          </a:prstGeom>
        </p:spPr>
      </p:pic>
      <p:pic>
        <p:nvPicPr>
          <p:cNvPr id="5" name="Picture 4">
            <a:extLst>
              <a:ext uri="{FF2B5EF4-FFF2-40B4-BE49-F238E27FC236}">
                <a16:creationId xmlns:a16="http://schemas.microsoft.com/office/drawing/2014/main" id="{B3B9BD8D-B3C8-4B75-BAED-F7776F5702F5}"/>
              </a:ext>
            </a:extLst>
          </p:cNvPr>
          <p:cNvPicPr>
            <a:picLocks noChangeAspect="1"/>
          </p:cNvPicPr>
          <p:nvPr/>
        </p:nvPicPr>
        <p:blipFill>
          <a:blip r:embed="rId3"/>
          <a:stretch>
            <a:fillRect/>
          </a:stretch>
        </p:blipFill>
        <p:spPr>
          <a:xfrm>
            <a:off x="6553200" y="4232487"/>
            <a:ext cx="2072774" cy="2625513"/>
          </a:xfrm>
          <a:prstGeom prst="rect">
            <a:avLst/>
          </a:prstGeom>
        </p:spPr>
      </p:pic>
    </p:spTree>
    <p:extLst>
      <p:ext uri="{BB962C8B-B14F-4D97-AF65-F5344CB8AC3E}">
        <p14:creationId xmlns:p14="http://schemas.microsoft.com/office/powerpoint/2010/main" val="849204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F0A1E-7CB5-E589-B3AD-906D2CA85472}"/>
              </a:ext>
            </a:extLst>
          </p:cNvPr>
          <p:cNvSpPr>
            <a:spLocks noGrp="1"/>
          </p:cNvSpPr>
          <p:nvPr>
            <p:ph type="title"/>
          </p:nvPr>
        </p:nvSpPr>
        <p:spPr/>
        <p:txBody>
          <a:bodyPr/>
          <a:lstStyle/>
          <a:p>
            <a:r>
              <a:rPr lang="en-US" dirty="0"/>
              <a:t>Setting up a model pipeline</a:t>
            </a:r>
          </a:p>
        </p:txBody>
      </p:sp>
      <p:sp>
        <p:nvSpPr>
          <p:cNvPr id="3" name="Content Placeholder 2">
            <a:extLst>
              <a:ext uri="{FF2B5EF4-FFF2-40B4-BE49-F238E27FC236}">
                <a16:creationId xmlns:a16="http://schemas.microsoft.com/office/drawing/2014/main" id="{D7FB8489-6CE1-D846-CA40-CC2330B90890}"/>
              </a:ext>
            </a:extLst>
          </p:cNvPr>
          <p:cNvSpPr>
            <a:spLocks noGrp="1"/>
          </p:cNvSpPr>
          <p:nvPr>
            <p:ph idx="1"/>
          </p:nvPr>
        </p:nvSpPr>
        <p:spPr>
          <a:xfrm>
            <a:off x="381000" y="1166018"/>
            <a:ext cx="11353800" cy="5234782"/>
          </a:xfrm>
        </p:spPr>
        <p:txBody>
          <a:bodyPr>
            <a:normAutofit/>
          </a:bodyPr>
          <a:lstStyle/>
          <a:p>
            <a:r>
              <a:rPr lang="en-US" dirty="0"/>
              <a:t>It is not always convenient to </a:t>
            </a:r>
            <a:r>
              <a:rPr lang="en-US" b="1" dirty="0"/>
              <a:t>perform several steps for model training, prediction and evaluation</a:t>
            </a:r>
            <a:r>
              <a:rPr lang="en-US" dirty="0"/>
              <a:t>. In particular if the model becomes an input to another </a:t>
            </a:r>
            <a:r>
              <a:rPr lang="en-US" b="1" dirty="0" err="1"/>
              <a:t>sklearn</a:t>
            </a:r>
            <a:r>
              <a:rPr lang="en-US" b="1" dirty="0"/>
              <a:t> object</a:t>
            </a:r>
            <a:r>
              <a:rPr lang="en-US" dirty="0"/>
              <a:t>, such as </a:t>
            </a:r>
            <a:r>
              <a:rPr lang="en-US" b="1" dirty="0"/>
              <a:t>hyperparameter search using cross-validation </a:t>
            </a:r>
            <a:r>
              <a:rPr lang="en-US" dirty="0"/>
              <a:t>that we will introduce below, the steps need to be unified in a single object.</a:t>
            </a:r>
          </a:p>
          <a:p>
            <a:endParaRPr lang="en-US" dirty="0"/>
          </a:p>
          <a:p>
            <a:r>
              <a:rPr lang="en-US" dirty="0"/>
              <a:t>Scikit-learn implements a class </a:t>
            </a:r>
            <a:r>
              <a:rPr lang="en-US" dirty="0" err="1">
                <a:solidFill>
                  <a:srgbClr val="0432FF"/>
                </a:solidFill>
              </a:rPr>
              <a:t>sklearn.pipeline.Pipeline</a:t>
            </a:r>
            <a:r>
              <a:rPr lang="en-US" dirty="0">
                <a:solidFill>
                  <a:srgbClr val="0432FF"/>
                </a:solidFill>
              </a:rPr>
              <a:t> </a:t>
            </a:r>
            <a:r>
              <a:rPr lang="en-US" dirty="0"/>
              <a:t>to join </a:t>
            </a:r>
            <a:r>
              <a:rPr lang="en-US" b="1" dirty="0"/>
              <a:t>multiple steps into one model</a:t>
            </a:r>
            <a:r>
              <a:rPr lang="en-US" dirty="0"/>
              <a:t>. Pipeline implements methods fit, predict, score and others to offer a unified API with other </a:t>
            </a:r>
            <a:r>
              <a:rPr lang="en-US" dirty="0" err="1"/>
              <a:t>sklearn</a:t>
            </a:r>
            <a:r>
              <a:rPr lang="en-US" dirty="0"/>
              <a:t> objects.</a:t>
            </a:r>
          </a:p>
          <a:p>
            <a:endParaRPr lang="en-US" dirty="0"/>
          </a:p>
          <a:p>
            <a:endParaRPr lang="en-US" dirty="0"/>
          </a:p>
        </p:txBody>
      </p:sp>
    </p:spTree>
    <p:extLst>
      <p:ext uri="{BB962C8B-B14F-4D97-AF65-F5344CB8AC3E}">
        <p14:creationId xmlns:p14="http://schemas.microsoft.com/office/powerpoint/2010/main" val="1694877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1FAF3-3C1D-2D98-5873-3D6B003DD6E3}"/>
              </a:ext>
            </a:extLst>
          </p:cNvPr>
          <p:cNvSpPr>
            <a:spLocks noGrp="1"/>
          </p:cNvSpPr>
          <p:nvPr>
            <p:ph type="title"/>
          </p:nvPr>
        </p:nvSpPr>
        <p:spPr/>
        <p:txBody>
          <a:bodyPr/>
          <a:lstStyle/>
          <a:p>
            <a:r>
              <a:rPr lang="en-US" dirty="0"/>
              <a:t>Setting up a model pipeline</a:t>
            </a:r>
          </a:p>
        </p:txBody>
      </p:sp>
      <p:pic>
        <p:nvPicPr>
          <p:cNvPr id="5" name="Content Placeholder 4" descr="A screenshot of a computer code&#10;&#10;Description automatically generated">
            <a:extLst>
              <a:ext uri="{FF2B5EF4-FFF2-40B4-BE49-F238E27FC236}">
                <a16:creationId xmlns:a16="http://schemas.microsoft.com/office/drawing/2014/main" id="{079C7A65-AAC6-D765-D224-5EBBA4A019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9164" y="1752600"/>
            <a:ext cx="7380436" cy="4074616"/>
          </a:xfrm>
        </p:spPr>
      </p:pic>
      <p:sp>
        <p:nvSpPr>
          <p:cNvPr id="7" name="TextBox 6">
            <a:extLst>
              <a:ext uri="{FF2B5EF4-FFF2-40B4-BE49-F238E27FC236}">
                <a16:creationId xmlns:a16="http://schemas.microsoft.com/office/drawing/2014/main" id="{3CA18928-CBF2-2E13-F86F-7CE983699791}"/>
              </a:ext>
            </a:extLst>
          </p:cNvPr>
          <p:cNvSpPr txBox="1"/>
          <p:nvPr/>
        </p:nvSpPr>
        <p:spPr>
          <a:xfrm>
            <a:off x="5486400" y="6019800"/>
            <a:ext cx="6153150" cy="369332"/>
          </a:xfrm>
          <a:prstGeom prst="rect">
            <a:avLst/>
          </a:prstGeom>
          <a:noFill/>
        </p:spPr>
        <p:txBody>
          <a:bodyPr wrap="square">
            <a:spAutoFit/>
          </a:bodyPr>
          <a:lstStyle/>
          <a:p>
            <a:r>
              <a:rPr lang="en-CA" b="1" i="0" u="none" strike="noStrike" dirty="0">
                <a:solidFill>
                  <a:srgbClr val="212121"/>
                </a:solidFill>
                <a:effectLst/>
                <a:latin typeface="Courier New" panose="02070309020205020404" pitchFamily="49" charset="0"/>
              </a:rPr>
              <a:t>R2 score on test set is 0.91</a:t>
            </a:r>
            <a:endParaRPr lang="en-US" b="1" dirty="0"/>
          </a:p>
        </p:txBody>
      </p:sp>
      <p:sp>
        <p:nvSpPr>
          <p:cNvPr id="9" name="TextBox 8">
            <a:extLst>
              <a:ext uri="{FF2B5EF4-FFF2-40B4-BE49-F238E27FC236}">
                <a16:creationId xmlns:a16="http://schemas.microsoft.com/office/drawing/2014/main" id="{DECDA9B5-859C-1FC8-A46A-E5B1FCF6A49C}"/>
              </a:ext>
            </a:extLst>
          </p:cNvPr>
          <p:cNvSpPr txBox="1"/>
          <p:nvPr/>
        </p:nvSpPr>
        <p:spPr>
          <a:xfrm>
            <a:off x="152400" y="939800"/>
            <a:ext cx="12039600" cy="923330"/>
          </a:xfrm>
          <a:prstGeom prst="rect">
            <a:avLst/>
          </a:prstGeom>
          <a:noFill/>
        </p:spPr>
        <p:txBody>
          <a:bodyPr wrap="square">
            <a:spAutoFit/>
          </a:bodyPr>
          <a:lstStyle/>
          <a:p>
            <a:r>
              <a:rPr lang="en-US" dirty="0"/>
              <a:t>It is in the form </a:t>
            </a:r>
            <a:r>
              <a:rPr lang="en-US" b="1" dirty="0"/>
              <a:t>Pipeline(steps), </a:t>
            </a:r>
            <a:r>
              <a:rPr lang="en-US" dirty="0"/>
              <a:t>where the input argument steps is a </a:t>
            </a:r>
            <a:r>
              <a:rPr lang="en-US" b="1" dirty="0"/>
              <a:t>list of transforms and models to be chained</a:t>
            </a:r>
            <a:r>
              <a:rPr lang="en-US" dirty="0"/>
              <a:t>, in the order with which they </a:t>
            </a:r>
            <a:r>
              <a:rPr lang="en-US" b="1" dirty="0"/>
              <a:t>need to be called</a:t>
            </a:r>
            <a:r>
              <a:rPr lang="en-US" dirty="0"/>
              <a:t>. Each step is described by a tuple (name, model), where name is a string chosen by the user and model is a </a:t>
            </a:r>
            <a:r>
              <a:rPr lang="en-US" dirty="0" err="1"/>
              <a:t>sklearn</a:t>
            </a:r>
            <a:r>
              <a:rPr lang="en-US" dirty="0"/>
              <a:t> object.</a:t>
            </a:r>
          </a:p>
        </p:txBody>
      </p:sp>
      <p:sp>
        <p:nvSpPr>
          <p:cNvPr id="4" name="TextBox 3">
            <a:extLst>
              <a:ext uri="{FF2B5EF4-FFF2-40B4-BE49-F238E27FC236}">
                <a16:creationId xmlns:a16="http://schemas.microsoft.com/office/drawing/2014/main" id="{C69F2605-A892-9C8B-4F54-13E5F8AC0CF3}"/>
              </a:ext>
            </a:extLst>
          </p:cNvPr>
          <p:cNvSpPr txBox="1"/>
          <p:nvPr/>
        </p:nvSpPr>
        <p:spPr>
          <a:xfrm>
            <a:off x="214164" y="2505670"/>
            <a:ext cx="3672036" cy="1200329"/>
          </a:xfrm>
          <a:prstGeom prst="rect">
            <a:avLst/>
          </a:prstGeom>
          <a:noFill/>
        </p:spPr>
        <p:txBody>
          <a:bodyPr wrap="square">
            <a:spAutoFit/>
          </a:bodyPr>
          <a:lstStyle/>
          <a:p>
            <a:r>
              <a:rPr lang="en-US" dirty="0"/>
              <a:t>In the code we will demonstrate how to join the </a:t>
            </a:r>
            <a:r>
              <a:rPr lang="en-US" b="1" dirty="0"/>
              <a:t>polynomial feature transformation</a:t>
            </a:r>
            <a:r>
              <a:rPr lang="en-US" dirty="0"/>
              <a:t> and </a:t>
            </a:r>
            <a:r>
              <a:rPr lang="en-US" b="1" dirty="0"/>
              <a:t>multivariate linear regression </a:t>
            </a:r>
            <a:r>
              <a:rPr lang="en-US" dirty="0"/>
              <a:t>into a single model.</a:t>
            </a:r>
          </a:p>
        </p:txBody>
      </p:sp>
    </p:spTree>
    <p:extLst>
      <p:ext uri="{BB962C8B-B14F-4D97-AF65-F5344CB8AC3E}">
        <p14:creationId xmlns:p14="http://schemas.microsoft.com/office/powerpoint/2010/main" val="467525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5B4D1-43B8-ABD2-A54F-9D5A3A538E51}"/>
              </a:ext>
            </a:extLst>
          </p:cNvPr>
          <p:cNvSpPr>
            <a:spLocks noGrp="1"/>
          </p:cNvSpPr>
          <p:nvPr>
            <p:ph type="title"/>
          </p:nvPr>
        </p:nvSpPr>
        <p:spPr/>
        <p:txBody>
          <a:bodyPr/>
          <a:lstStyle/>
          <a:p>
            <a:r>
              <a:rPr lang="en-US" dirty="0"/>
              <a:t>To access the original objects joint in a Pipeline</a:t>
            </a:r>
          </a:p>
        </p:txBody>
      </p:sp>
      <p:sp>
        <p:nvSpPr>
          <p:cNvPr id="3" name="Content Placeholder 2">
            <a:extLst>
              <a:ext uri="{FF2B5EF4-FFF2-40B4-BE49-F238E27FC236}">
                <a16:creationId xmlns:a16="http://schemas.microsoft.com/office/drawing/2014/main" id="{81EDFB39-4EF0-883C-44A7-6C9F32F016D6}"/>
              </a:ext>
            </a:extLst>
          </p:cNvPr>
          <p:cNvSpPr>
            <a:spLocks noGrp="1"/>
          </p:cNvSpPr>
          <p:nvPr>
            <p:ph idx="1"/>
          </p:nvPr>
        </p:nvSpPr>
        <p:spPr>
          <a:xfrm>
            <a:off x="228600" y="1066801"/>
            <a:ext cx="11963400" cy="3200400"/>
          </a:xfrm>
        </p:spPr>
        <p:txBody>
          <a:bodyPr>
            <a:normAutofit/>
          </a:bodyPr>
          <a:lstStyle/>
          <a:p>
            <a:r>
              <a:rPr lang="en-US" sz="2400" dirty="0"/>
              <a:t>To access the original objects joint in a Pipeline we use attribute </a:t>
            </a:r>
            <a:r>
              <a:rPr lang="en-US" sz="2400" dirty="0" err="1"/>
              <a:t>Pipeline.named_steps</a:t>
            </a:r>
            <a:r>
              <a:rPr lang="en-US" sz="2400" dirty="0"/>
              <a:t>. For example, the linear regression object defined in the cell above can be accessed as:</a:t>
            </a:r>
          </a:p>
        </p:txBody>
      </p:sp>
      <p:pic>
        <p:nvPicPr>
          <p:cNvPr id="5" name="Picture 4" descr="A close-up of a computer code&#10;&#10;Description automatically generated">
            <a:extLst>
              <a:ext uri="{FF2B5EF4-FFF2-40B4-BE49-F238E27FC236}">
                <a16:creationId xmlns:a16="http://schemas.microsoft.com/office/drawing/2014/main" id="{B3948A22-8AE4-A8E1-A36F-376AA29D0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209800"/>
            <a:ext cx="7048500" cy="1879600"/>
          </a:xfrm>
          <a:prstGeom prst="rect">
            <a:avLst/>
          </a:prstGeom>
        </p:spPr>
      </p:pic>
      <p:sp>
        <p:nvSpPr>
          <p:cNvPr id="7" name="TextBox 6">
            <a:extLst>
              <a:ext uri="{FF2B5EF4-FFF2-40B4-BE49-F238E27FC236}">
                <a16:creationId xmlns:a16="http://schemas.microsoft.com/office/drawing/2014/main" id="{CFD551EE-F78C-DF50-3071-B5F741BF04CC}"/>
              </a:ext>
            </a:extLst>
          </p:cNvPr>
          <p:cNvSpPr txBox="1"/>
          <p:nvPr/>
        </p:nvSpPr>
        <p:spPr>
          <a:xfrm>
            <a:off x="533400" y="4241801"/>
            <a:ext cx="9525000" cy="461665"/>
          </a:xfrm>
          <a:prstGeom prst="rect">
            <a:avLst/>
          </a:prstGeom>
          <a:noFill/>
        </p:spPr>
        <p:txBody>
          <a:bodyPr wrap="square">
            <a:spAutoFit/>
          </a:bodyPr>
          <a:lstStyle/>
          <a:p>
            <a:r>
              <a:rPr lang="en-CA" sz="2400" dirty="0">
                <a:latin typeface="Times New Roman" panose="02020603050405020304" pitchFamily="18" charset="0"/>
                <a:cs typeface="Times New Roman" panose="02020603050405020304" pitchFamily="18" charset="0"/>
              </a:rPr>
              <a:t>and coefficient of the linear regression 𝑤0,...,𝑤𝑘 can be accessed as</a:t>
            </a:r>
            <a:endParaRPr lang="en-US" sz="2400" dirty="0">
              <a:latin typeface="Times New Roman" panose="02020603050405020304" pitchFamily="18" charset="0"/>
              <a:cs typeface="Times New Roman" panose="02020603050405020304" pitchFamily="18" charset="0"/>
            </a:endParaRPr>
          </a:p>
        </p:txBody>
      </p:sp>
      <p:pic>
        <p:nvPicPr>
          <p:cNvPr id="9" name="Picture 8" descr="A close up of a number&#10;&#10;Description automatically generated">
            <a:extLst>
              <a:ext uri="{FF2B5EF4-FFF2-40B4-BE49-F238E27FC236}">
                <a16:creationId xmlns:a16="http://schemas.microsoft.com/office/drawing/2014/main" id="{76CB7EBC-89EB-743B-A0E8-5C0B16339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4906667"/>
            <a:ext cx="7772400" cy="1440527"/>
          </a:xfrm>
          <a:prstGeom prst="rect">
            <a:avLst/>
          </a:prstGeom>
        </p:spPr>
      </p:pic>
    </p:spTree>
    <p:extLst>
      <p:ext uri="{BB962C8B-B14F-4D97-AF65-F5344CB8AC3E}">
        <p14:creationId xmlns:p14="http://schemas.microsoft.com/office/powerpoint/2010/main" val="1861821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D00C6-6272-1B71-0533-4336294A6A04}"/>
              </a:ext>
            </a:extLst>
          </p:cNvPr>
          <p:cNvSpPr>
            <a:spLocks noGrp="1"/>
          </p:cNvSpPr>
          <p:nvPr>
            <p:ph type="title"/>
          </p:nvPr>
        </p:nvSpPr>
        <p:spPr/>
        <p:txBody>
          <a:bodyPr>
            <a:normAutofit fontScale="90000"/>
          </a:bodyPr>
          <a:lstStyle/>
          <a:p>
            <a:r>
              <a:rPr lang="en-US" dirty="0"/>
              <a:t>Activity 5: Complete the code bellow to print out polynomial degree</a:t>
            </a:r>
          </a:p>
        </p:txBody>
      </p:sp>
      <p:pic>
        <p:nvPicPr>
          <p:cNvPr id="5" name="Content Placeholder 4">
            <a:extLst>
              <a:ext uri="{FF2B5EF4-FFF2-40B4-BE49-F238E27FC236}">
                <a16:creationId xmlns:a16="http://schemas.microsoft.com/office/drawing/2014/main" id="{FF4D45B6-C35C-05A0-1DCE-1E35335106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8450" y="1600200"/>
            <a:ext cx="9055100" cy="977900"/>
          </a:xfrm>
        </p:spPr>
      </p:pic>
      <p:pic>
        <p:nvPicPr>
          <p:cNvPr id="7" name="Picture 6" descr="A close up of a text&#10;&#10;Description automatically generated">
            <a:extLst>
              <a:ext uri="{FF2B5EF4-FFF2-40B4-BE49-F238E27FC236}">
                <a16:creationId xmlns:a16="http://schemas.microsoft.com/office/drawing/2014/main" id="{2D40CAEB-02CF-3AC5-CF2B-80B807CCF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450" y="3681244"/>
            <a:ext cx="7772400" cy="1197314"/>
          </a:xfrm>
          <a:prstGeom prst="rect">
            <a:avLst/>
          </a:prstGeom>
        </p:spPr>
      </p:pic>
      <p:sp>
        <p:nvSpPr>
          <p:cNvPr id="8" name="TextBox 7">
            <a:extLst>
              <a:ext uri="{FF2B5EF4-FFF2-40B4-BE49-F238E27FC236}">
                <a16:creationId xmlns:a16="http://schemas.microsoft.com/office/drawing/2014/main" id="{75CECFF3-FE5A-45DA-C59D-B6769D6D04E0}"/>
              </a:ext>
            </a:extLst>
          </p:cNvPr>
          <p:cNvSpPr txBox="1"/>
          <p:nvPr/>
        </p:nvSpPr>
        <p:spPr>
          <a:xfrm>
            <a:off x="1676400" y="2971800"/>
            <a:ext cx="904671" cy="369332"/>
          </a:xfrm>
          <a:prstGeom prst="rect">
            <a:avLst/>
          </a:prstGeom>
          <a:noFill/>
        </p:spPr>
        <p:txBody>
          <a:bodyPr wrap="none" rtlCol="0">
            <a:spAutoFit/>
          </a:bodyPr>
          <a:lstStyle/>
          <a:p>
            <a:r>
              <a:rPr lang="en-US" b="1" dirty="0">
                <a:solidFill>
                  <a:srgbClr val="0432FF"/>
                </a:solidFill>
              </a:rPr>
              <a:t>Answer</a:t>
            </a:r>
          </a:p>
        </p:txBody>
      </p:sp>
    </p:spTree>
    <p:extLst>
      <p:ext uri="{BB962C8B-B14F-4D97-AF65-F5344CB8AC3E}">
        <p14:creationId xmlns:p14="http://schemas.microsoft.com/office/powerpoint/2010/main" val="3493008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B434-6417-EDC9-D186-7632D2CF8DFC}"/>
              </a:ext>
            </a:extLst>
          </p:cNvPr>
          <p:cNvSpPr>
            <a:spLocks noGrp="1"/>
          </p:cNvSpPr>
          <p:nvPr>
            <p:ph type="title"/>
          </p:nvPr>
        </p:nvSpPr>
        <p:spPr/>
        <p:txBody>
          <a:bodyPr/>
          <a:lstStyle/>
          <a:p>
            <a:r>
              <a:rPr lang="en-US" dirty="0"/>
              <a:t>Cross Validation</a:t>
            </a:r>
          </a:p>
        </p:txBody>
      </p:sp>
      <p:sp>
        <p:nvSpPr>
          <p:cNvPr id="3" name="Content Placeholder 2">
            <a:extLst>
              <a:ext uri="{FF2B5EF4-FFF2-40B4-BE49-F238E27FC236}">
                <a16:creationId xmlns:a16="http://schemas.microsoft.com/office/drawing/2014/main" id="{3CAD5C59-E204-C25E-488D-32F978D6C30B}"/>
              </a:ext>
            </a:extLst>
          </p:cNvPr>
          <p:cNvSpPr>
            <a:spLocks noGrp="1"/>
          </p:cNvSpPr>
          <p:nvPr>
            <p:ph idx="1"/>
          </p:nvPr>
        </p:nvSpPr>
        <p:spPr>
          <a:xfrm>
            <a:off x="228600" y="1166018"/>
            <a:ext cx="10972800" cy="4525963"/>
          </a:xfrm>
        </p:spPr>
        <p:txBody>
          <a:bodyPr>
            <a:normAutofit/>
          </a:bodyPr>
          <a:lstStyle/>
          <a:p>
            <a:r>
              <a:rPr lang="en-US" sz="2400" dirty="0"/>
              <a:t>In scikit-learn cross validation is called using </a:t>
            </a:r>
            <a:r>
              <a:rPr lang="en-US" sz="2400" dirty="0" err="1"/>
              <a:t>cross_val_score</a:t>
            </a:r>
            <a:r>
              <a:rPr lang="en-US" sz="2400" dirty="0"/>
              <a:t>(estimator, X, y) with arguments</a:t>
            </a:r>
          </a:p>
          <a:p>
            <a:r>
              <a:rPr lang="en-US" sz="2400" dirty="0"/>
              <a:t>estimator: the model to be fit</a:t>
            </a:r>
          </a:p>
          <a:p>
            <a:r>
              <a:rPr lang="en-US" sz="2400" dirty="0"/>
              <a:t>X: the feature matrix</a:t>
            </a:r>
          </a:p>
          <a:p>
            <a:r>
              <a:rPr lang="en-US" sz="2400" dirty="0"/>
              <a:t>y: optional target values or labels for supervised models</a:t>
            </a:r>
          </a:p>
          <a:p>
            <a:r>
              <a:rPr lang="en-US" sz="2400" dirty="0"/>
              <a:t>cv: optional argument that defines number of folds.</a:t>
            </a:r>
          </a:p>
          <a:p>
            <a:r>
              <a:rPr lang="en-US" sz="2400" dirty="0"/>
              <a:t>The model returns an array with scores from each fold.</a:t>
            </a:r>
          </a:p>
          <a:p>
            <a:endParaRPr lang="en-US" sz="2400" dirty="0"/>
          </a:p>
          <a:p>
            <a:pPr marL="0" indent="0">
              <a:buNone/>
            </a:pPr>
            <a:endParaRPr lang="en-US" sz="2400" dirty="0"/>
          </a:p>
        </p:txBody>
      </p:sp>
    </p:spTree>
    <p:extLst>
      <p:ext uri="{BB962C8B-B14F-4D97-AF65-F5344CB8AC3E}">
        <p14:creationId xmlns:p14="http://schemas.microsoft.com/office/powerpoint/2010/main" val="2941875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C031-04B5-AE20-0132-F9DC600390DA}"/>
              </a:ext>
            </a:extLst>
          </p:cNvPr>
          <p:cNvSpPr>
            <a:spLocks noGrp="1"/>
          </p:cNvSpPr>
          <p:nvPr>
            <p:ph type="title"/>
          </p:nvPr>
        </p:nvSpPr>
        <p:spPr/>
        <p:txBody>
          <a:bodyPr/>
          <a:lstStyle/>
          <a:p>
            <a:r>
              <a:rPr lang="en-US" dirty="0"/>
              <a:t>Activity 6: Cross validation in pipeline</a:t>
            </a:r>
          </a:p>
        </p:txBody>
      </p:sp>
      <p:sp>
        <p:nvSpPr>
          <p:cNvPr id="3" name="Content Placeholder 2">
            <a:extLst>
              <a:ext uri="{FF2B5EF4-FFF2-40B4-BE49-F238E27FC236}">
                <a16:creationId xmlns:a16="http://schemas.microsoft.com/office/drawing/2014/main" id="{75774432-C518-53A9-CAA7-5009C14887C8}"/>
              </a:ext>
            </a:extLst>
          </p:cNvPr>
          <p:cNvSpPr>
            <a:spLocks noGrp="1"/>
          </p:cNvSpPr>
          <p:nvPr>
            <p:ph idx="1"/>
          </p:nvPr>
        </p:nvSpPr>
        <p:spPr>
          <a:xfrm>
            <a:off x="152400" y="1166018"/>
            <a:ext cx="12039600" cy="4525963"/>
          </a:xfrm>
        </p:spPr>
        <p:txBody>
          <a:bodyPr>
            <a:normAutofit/>
          </a:bodyPr>
          <a:lstStyle/>
          <a:p>
            <a:pPr marL="0" indent="0">
              <a:buNone/>
            </a:pPr>
            <a:r>
              <a:rPr lang="en-US" sz="2400" b="1" dirty="0">
                <a:solidFill>
                  <a:srgbClr val="0432FF"/>
                </a:solidFill>
              </a:rPr>
              <a:t>Activity 6: </a:t>
            </a:r>
            <a:r>
              <a:rPr lang="en-US" sz="2400" dirty="0"/>
              <a:t>Perform cross-validation for polynomial models of different degrees and observe how the average  𝑅2  score changes. To do that you can modify the polynomial degree and rerun the cell above multiple times</a:t>
            </a:r>
          </a:p>
        </p:txBody>
      </p:sp>
      <p:pic>
        <p:nvPicPr>
          <p:cNvPr id="5" name="Picture 4" descr="A screenshot of a computer code&#10;&#10;Description automatically generated">
            <a:extLst>
              <a:ext uri="{FF2B5EF4-FFF2-40B4-BE49-F238E27FC236}">
                <a16:creationId xmlns:a16="http://schemas.microsoft.com/office/drawing/2014/main" id="{275ED5DE-D40A-54F5-5B48-7D56689B0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743200"/>
            <a:ext cx="10802543" cy="3276599"/>
          </a:xfrm>
          <a:prstGeom prst="rect">
            <a:avLst/>
          </a:prstGeom>
        </p:spPr>
      </p:pic>
    </p:spTree>
    <p:extLst>
      <p:ext uri="{BB962C8B-B14F-4D97-AF65-F5344CB8AC3E}">
        <p14:creationId xmlns:p14="http://schemas.microsoft.com/office/powerpoint/2010/main" val="4043044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09DF-F9D3-45EC-DCBA-2EEE4EE1C62F}"/>
              </a:ext>
            </a:extLst>
          </p:cNvPr>
          <p:cNvSpPr>
            <a:spLocks noGrp="1"/>
          </p:cNvSpPr>
          <p:nvPr>
            <p:ph type="title"/>
          </p:nvPr>
        </p:nvSpPr>
        <p:spPr/>
        <p:txBody>
          <a:bodyPr/>
          <a:lstStyle/>
          <a:p>
            <a:r>
              <a:rPr lang="en-US" dirty="0"/>
              <a:t>Hyperparameter search using cross-validation</a:t>
            </a:r>
          </a:p>
        </p:txBody>
      </p:sp>
      <p:sp>
        <p:nvSpPr>
          <p:cNvPr id="3" name="Content Placeholder 2">
            <a:extLst>
              <a:ext uri="{FF2B5EF4-FFF2-40B4-BE49-F238E27FC236}">
                <a16:creationId xmlns:a16="http://schemas.microsoft.com/office/drawing/2014/main" id="{1F340256-A56D-3B2A-86BB-C5DD16E437EF}"/>
              </a:ext>
            </a:extLst>
          </p:cNvPr>
          <p:cNvSpPr>
            <a:spLocks noGrp="1"/>
          </p:cNvSpPr>
          <p:nvPr>
            <p:ph idx="1"/>
          </p:nvPr>
        </p:nvSpPr>
        <p:spPr>
          <a:xfrm>
            <a:off x="152400" y="952500"/>
            <a:ext cx="11734800" cy="4525963"/>
          </a:xfrm>
        </p:spPr>
        <p:txBody>
          <a:bodyPr>
            <a:noAutofit/>
          </a:bodyPr>
          <a:lstStyle/>
          <a:p>
            <a:pPr marL="0" indent="0">
              <a:buNone/>
            </a:pPr>
            <a:r>
              <a:rPr lang="en-US" sz="2400" dirty="0"/>
              <a:t>Finally we will show how we can automatically find the optimal hyperparameters in scikit-learn. One of the most common way is to train a model for each hyper-parameter value and measure its performance using</a:t>
            </a:r>
            <a:r>
              <a:rPr lang="en-US" sz="2400" b="1" dirty="0"/>
              <a:t> cross-validation</a:t>
            </a:r>
            <a:r>
              <a:rPr lang="en-US" sz="2400" dirty="0"/>
              <a:t>. </a:t>
            </a:r>
          </a:p>
          <a:p>
            <a:pPr marL="0" indent="0">
              <a:buNone/>
            </a:pPr>
            <a:r>
              <a:rPr lang="en-US" sz="2400" dirty="0"/>
              <a:t>This approach is implemented in </a:t>
            </a:r>
            <a:r>
              <a:rPr lang="en-US" sz="2400" dirty="0" err="1">
                <a:solidFill>
                  <a:srgbClr val="0432FF"/>
                </a:solidFill>
              </a:rPr>
              <a:t>sklearn.model_selection.GridSearchCV</a:t>
            </a:r>
            <a:r>
              <a:rPr lang="en-US" sz="2400" dirty="0"/>
              <a:t>.</a:t>
            </a:r>
          </a:p>
          <a:p>
            <a:endParaRPr lang="en-US" sz="2400" dirty="0"/>
          </a:p>
          <a:p>
            <a:r>
              <a:rPr lang="en-US" sz="2400" dirty="0"/>
              <a:t>First we need to create the grid search object </a:t>
            </a:r>
            <a:r>
              <a:rPr lang="en-US" sz="2400" dirty="0">
                <a:solidFill>
                  <a:srgbClr val="0432FF"/>
                </a:solidFill>
              </a:rPr>
              <a:t>using </a:t>
            </a:r>
            <a:r>
              <a:rPr lang="en-US" sz="2400" dirty="0" err="1">
                <a:solidFill>
                  <a:srgbClr val="0432FF"/>
                </a:solidFill>
              </a:rPr>
              <a:t>GridSearchCV</a:t>
            </a:r>
            <a:r>
              <a:rPr lang="en-US" sz="2400" dirty="0">
                <a:solidFill>
                  <a:srgbClr val="0432FF"/>
                </a:solidFill>
              </a:rPr>
              <a:t>(estimator, </a:t>
            </a:r>
            <a:r>
              <a:rPr lang="en-US" sz="2400" dirty="0" err="1">
                <a:solidFill>
                  <a:srgbClr val="0432FF"/>
                </a:solidFill>
              </a:rPr>
              <a:t>param_grid</a:t>
            </a:r>
            <a:r>
              <a:rPr lang="en-US" sz="2400" dirty="0">
                <a:solidFill>
                  <a:srgbClr val="0432FF"/>
                </a:solidFill>
              </a:rPr>
              <a:t>) </a:t>
            </a:r>
            <a:r>
              <a:rPr lang="en-US" sz="2400" dirty="0"/>
              <a:t>with arguments:</a:t>
            </a:r>
          </a:p>
          <a:p>
            <a:r>
              <a:rPr lang="en-US" sz="2400" dirty="0">
                <a:solidFill>
                  <a:srgbClr val="0432FF"/>
                </a:solidFill>
              </a:rPr>
              <a:t>estimator: </a:t>
            </a:r>
            <a:r>
              <a:rPr lang="en-US" sz="2400" dirty="0"/>
              <a:t>the model to be fitted</a:t>
            </a:r>
          </a:p>
          <a:p>
            <a:r>
              <a:rPr lang="en-US" sz="2400" dirty="0" err="1">
                <a:solidFill>
                  <a:srgbClr val="0432FF"/>
                </a:solidFill>
              </a:rPr>
              <a:t>param_grid</a:t>
            </a:r>
            <a:r>
              <a:rPr lang="en-US" sz="2400" dirty="0"/>
              <a:t>: a dictionary, with parameter names as keys, and parameter values as lists</a:t>
            </a:r>
          </a:p>
          <a:p>
            <a:r>
              <a:rPr lang="en-US" sz="2400" dirty="0">
                <a:solidFill>
                  <a:srgbClr val="0432FF"/>
                </a:solidFill>
              </a:rPr>
              <a:t>cv: </a:t>
            </a:r>
            <a:r>
              <a:rPr lang="en-US" sz="2400" dirty="0"/>
              <a:t>optional parameter to determine the number of folds</a:t>
            </a:r>
          </a:p>
          <a:p>
            <a:r>
              <a:rPr lang="en-US" sz="2400" dirty="0"/>
              <a:t>We will now find the </a:t>
            </a:r>
            <a:r>
              <a:rPr lang="en-US" sz="2400" dirty="0" err="1"/>
              <a:t>optiomal</a:t>
            </a:r>
            <a:r>
              <a:rPr lang="en-US" sz="2400" dirty="0"/>
              <a:t> polynomial degree automatically, using the </a:t>
            </a:r>
            <a:r>
              <a:rPr lang="en-US" sz="2400" dirty="0" err="1">
                <a:solidFill>
                  <a:srgbClr val="0432FF"/>
                </a:solidFill>
              </a:rPr>
              <a:t>GridSearchCV</a:t>
            </a:r>
            <a:r>
              <a:rPr lang="en-US" sz="2400" dirty="0"/>
              <a:t>. First we need to define our parameter grid dictionary. Because we have a Pipeline object, the parameter name is combined of the step name "</a:t>
            </a:r>
            <a:r>
              <a:rPr lang="en-US" sz="2400" dirty="0" err="1">
                <a:solidFill>
                  <a:srgbClr val="0432FF"/>
                </a:solidFill>
              </a:rPr>
              <a:t>poly_features</a:t>
            </a:r>
            <a:r>
              <a:rPr lang="en-US" sz="2400" dirty="0"/>
              <a:t>" and parameter name "</a:t>
            </a:r>
            <a:r>
              <a:rPr lang="en-US" sz="2400" dirty="0">
                <a:solidFill>
                  <a:srgbClr val="0432FF"/>
                </a:solidFill>
              </a:rPr>
              <a:t>degree</a:t>
            </a:r>
            <a:r>
              <a:rPr lang="en-US" sz="2400" dirty="0"/>
              <a:t>" which are joined by two underscores </a:t>
            </a:r>
            <a:r>
              <a:rPr lang="en-US" sz="2400" dirty="0">
                <a:solidFill>
                  <a:srgbClr val="0432FF"/>
                </a:solidFill>
              </a:rPr>
              <a:t>__</a:t>
            </a:r>
            <a:r>
              <a:rPr lang="en-US" sz="2400" dirty="0"/>
              <a:t>.</a:t>
            </a:r>
          </a:p>
        </p:txBody>
      </p:sp>
    </p:spTree>
    <p:extLst>
      <p:ext uri="{BB962C8B-B14F-4D97-AF65-F5344CB8AC3E}">
        <p14:creationId xmlns:p14="http://schemas.microsoft.com/office/powerpoint/2010/main" val="3973149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324B6-9ADF-710A-DE41-E8EB1E35F6E5}"/>
              </a:ext>
            </a:extLst>
          </p:cNvPr>
          <p:cNvSpPr>
            <a:spLocks noGrp="1"/>
          </p:cNvSpPr>
          <p:nvPr>
            <p:ph type="title"/>
          </p:nvPr>
        </p:nvSpPr>
        <p:spPr/>
        <p:txBody>
          <a:bodyPr/>
          <a:lstStyle/>
          <a:p>
            <a:r>
              <a:rPr lang="en-US" dirty="0"/>
              <a:t>Find the </a:t>
            </a:r>
            <a:r>
              <a:rPr lang="en-US" dirty="0" err="1"/>
              <a:t>optiomal</a:t>
            </a:r>
            <a:r>
              <a:rPr lang="en-US" dirty="0"/>
              <a:t> polynomial degree</a:t>
            </a:r>
          </a:p>
        </p:txBody>
      </p:sp>
      <p:pic>
        <p:nvPicPr>
          <p:cNvPr id="5" name="Content Placeholder 4" descr="A computer code with green text&#10;&#10;Description automatically generated with medium confidence">
            <a:extLst>
              <a:ext uri="{FF2B5EF4-FFF2-40B4-BE49-F238E27FC236}">
                <a16:creationId xmlns:a16="http://schemas.microsoft.com/office/drawing/2014/main" id="{30E1AA2C-67FD-E78F-EDAE-7C7401B75E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43000"/>
            <a:ext cx="10680700" cy="2286000"/>
          </a:xfrm>
        </p:spPr>
      </p:pic>
      <p:sp>
        <p:nvSpPr>
          <p:cNvPr id="7" name="TextBox 6">
            <a:extLst>
              <a:ext uri="{FF2B5EF4-FFF2-40B4-BE49-F238E27FC236}">
                <a16:creationId xmlns:a16="http://schemas.microsoft.com/office/drawing/2014/main" id="{FAE2F643-CD6E-82D0-C464-289EA007A12A}"/>
              </a:ext>
            </a:extLst>
          </p:cNvPr>
          <p:cNvSpPr txBox="1"/>
          <p:nvPr/>
        </p:nvSpPr>
        <p:spPr>
          <a:xfrm>
            <a:off x="596900" y="3986614"/>
            <a:ext cx="10680700" cy="923330"/>
          </a:xfrm>
          <a:prstGeom prst="rect">
            <a:avLst/>
          </a:prstGeom>
          <a:noFill/>
        </p:spPr>
        <p:txBody>
          <a:bodyPr wrap="square">
            <a:spAutoFit/>
          </a:bodyPr>
          <a:lstStyle/>
          <a:p>
            <a:r>
              <a:rPr lang="en-US" sz="1800" dirty="0"/>
              <a:t>We will now find the </a:t>
            </a:r>
            <a:r>
              <a:rPr lang="en-US" sz="1800" dirty="0" err="1"/>
              <a:t>optiomal</a:t>
            </a:r>
            <a:r>
              <a:rPr lang="en-US" sz="1800" dirty="0"/>
              <a:t> polynomial degree automatically, using the </a:t>
            </a:r>
            <a:r>
              <a:rPr lang="en-US" sz="1800" dirty="0" err="1">
                <a:solidFill>
                  <a:srgbClr val="0432FF"/>
                </a:solidFill>
              </a:rPr>
              <a:t>GridSearchCV</a:t>
            </a:r>
            <a:r>
              <a:rPr lang="en-US" sz="1800" dirty="0"/>
              <a:t>. First we need to define our parameter grid dictionary. Because we have a Pipeline object, the parameter name is combined of the step name "</a:t>
            </a:r>
            <a:r>
              <a:rPr lang="en-US" sz="1800" dirty="0" err="1">
                <a:solidFill>
                  <a:srgbClr val="0432FF"/>
                </a:solidFill>
              </a:rPr>
              <a:t>poly_features</a:t>
            </a:r>
            <a:r>
              <a:rPr lang="en-US" sz="1800" dirty="0"/>
              <a:t>" and parameter name "</a:t>
            </a:r>
            <a:r>
              <a:rPr lang="en-US" sz="1800" dirty="0">
                <a:solidFill>
                  <a:srgbClr val="0432FF"/>
                </a:solidFill>
              </a:rPr>
              <a:t>degree</a:t>
            </a:r>
            <a:r>
              <a:rPr lang="en-US" sz="1800" dirty="0"/>
              <a:t>" which are joined by two underscores </a:t>
            </a:r>
            <a:r>
              <a:rPr lang="en-US" sz="1800" dirty="0">
                <a:solidFill>
                  <a:srgbClr val="0432FF"/>
                </a:solidFill>
              </a:rPr>
              <a:t>__</a:t>
            </a:r>
            <a:r>
              <a:rPr lang="en-US" sz="1800" dirty="0"/>
              <a:t>.</a:t>
            </a:r>
          </a:p>
        </p:txBody>
      </p:sp>
    </p:spTree>
    <p:extLst>
      <p:ext uri="{BB962C8B-B14F-4D97-AF65-F5344CB8AC3E}">
        <p14:creationId xmlns:p14="http://schemas.microsoft.com/office/powerpoint/2010/main" val="2797892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7466-F9F4-9BE6-CE71-721B0470EFC6}"/>
              </a:ext>
            </a:extLst>
          </p:cNvPr>
          <p:cNvSpPr>
            <a:spLocks noGrp="1"/>
          </p:cNvSpPr>
          <p:nvPr>
            <p:ph type="title"/>
          </p:nvPr>
        </p:nvSpPr>
        <p:spPr/>
        <p:txBody>
          <a:bodyPr/>
          <a:lstStyle/>
          <a:p>
            <a:r>
              <a:rPr lang="en-US" dirty="0"/>
              <a:t>Create the </a:t>
            </a:r>
            <a:r>
              <a:rPr lang="en-US" dirty="0" err="1"/>
              <a:t>GridSearchCV</a:t>
            </a:r>
            <a:r>
              <a:rPr lang="en-US" dirty="0"/>
              <a:t> object </a:t>
            </a:r>
          </a:p>
        </p:txBody>
      </p:sp>
      <p:sp>
        <p:nvSpPr>
          <p:cNvPr id="3" name="Content Placeholder 2">
            <a:extLst>
              <a:ext uri="{FF2B5EF4-FFF2-40B4-BE49-F238E27FC236}">
                <a16:creationId xmlns:a16="http://schemas.microsoft.com/office/drawing/2014/main" id="{2377961D-A5A4-11D3-BE4B-D9A61A1F3F67}"/>
              </a:ext>
            </a:extLst>
          </p:cNvPr>
          <p:cNvSpPr>
            <a:spLocks noGrp="1"/>
          </p:cNvSpPr>
          <p:nvPr>
            <p:ph idx="1"/>
          </p:nvPr>
        </p:nvSpPr>
        <p:spPr>
          <a:xfrm>
            <a:off x="228600" y="1166018"/>
            <a:ext cx="10972800" cy="4525963"/>
          </a:xfrm>
        </p:spPr>
        <p:txBody>
          <a:bodyPr/>
          <a:lstStyle/>
          <a:p>
            <a:r>
              <a:rPr lang="en-US" sz="2400" dirty="0"/>
              <a:t>Next we create the </a:t>
            </a:r>
            <a:r>
              <a:rPr lang="en-US" sz="2400" dirty="0" err="1">
                <a:solidFill>
                  <a:srgbClr val="0432FF"/>
                </a:solidFill>
              </a:rPr>
              <a:t>GridSearchCV</a:t>
            </a:r>
            <a:r>
              <a:rPr lang="en-US" sz="2400" dirty="0">
                <a:solidFill>
                  <a:srgbClr val="0432FF"/>
                </a:solidFill>
              </a:rPr>
              <a:t> </a:t>
            </a:r>
            <a:r>
              <a:rPr lang="en-US" sz="2400" dirty="0"/>
              <a:t>object and run the </a:t>
            </a:r>
            <a:r>
              <a:rPr lang="en-US" sz="2400" b="1" dirty="0"/>
              <a:t>hyperparameter optimization </a:t>
            </a:r>
            <a:r>
              <a:rPr lang="en-US" sz="2400" dirty="0"/>
              <a:t>using method </a:t>
            </a:r>
            <a:r>
              <a:rPr lang="en-US" sz="2400" b="1" dirty="0"/>
              <a:t>fit, which is performed on the training s</a:t>
            </a:r>
            <a:r>
              <a:rPr lang="en-US" sz="2400" dirty="0"/>
              <a:t>et. The chosen polynomial model can be accessed using the variable </a:t>
            </a:r>
            <a:r>
              <a:rPr lang="en-US" sz="2400" dirty="0" err="1">
                <a:solidFill>
                  <a:srgbClr val="0432FF"/>
                </a:solidFill>
              </a:rPr>
              <a:t>best_estimator</a:t>
            </a:r>
            <a:r>
              <a:rPr lang="en-US" sz="2400" dirty="0">
                <a:solidFill>
                  <a:srgbClr val="0432FF"/>
                </a:solidFill>
              </a:rPr>
              <a:t>_</a:t>
            </a:r>
          </a:p>
          <a:p>
            <a:endParaRPr lang="en-US" dirty="0"/>
          </a:p>
        </p:txBody>
      </p:sp>
      <p:pic>
        <p:nvPicPr>
          <p:cNvPr id="5" name="Picture 4" descr="A screenshot of a computer code&#10;&#10;Description automatically generated">
            <a:extLst>
              <a:ext uri="{FF2B5EF4-FFF2-40B4-BE49-F238E27FC236}">
                <a16:creationId xmlns:a16="http://schemas.microsoft.com/office/drawing/2014/main" id="{AFA63430-4D56-124B-9567-DF0D43930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369492"/>
            <a:ext cx="7772400" cy="3070871"/>
          </a:xfrm>
          <a:prstGeom prst="rect">
            <a:avLst/>
          </a:prstGeom>
        </p:spPr>
      </p:pic>
      <p:sp>
        <p:nvSpPr>
          <p:cNvPr id="7" name="TextBox 6">
            <a:extLst>
              <a:ext uri="{FF2B5EF4-FFF2-40B4-BE49-F238E27FC236}">
                <a16:creationId xmlns:a16="http://schemas.microsoft.com/office/drawing/2014/main" id="{02FA0AC9-C919-4DE3-6BEB-B4B16BBF13E8}"/>
              </a:ext>
            </a:extLst>
          </p:cNvPr>
          <p:cNvSpPr txBox="1"/>
          <p:nvPr/>
        </p:nvSpPr>
        <p:spPr>
          <a:xfrm>
            <a:off x="8106" y="5691981"/>
            <a:ext cx="12717294" cy="1200329"/>
          </a:xfrm>
          <a:prstGeom prst="rect">
            <a:avLst/>
          </a:prstGeom>
          <a:noFill/>
        </p:spPr>
        <p:txBody>
          <a:bodyPr wrap="square">
            <a:spAutoFit/>
          </a:bodyPr>
          <a:lstStyle/>
          <a:p>
            <a:r>
              <a:rPr lang="en-US" sz="1800" dirty="0"/>
              <a:t>First we need to create the grid search object </a:t>
            </a:r>
            <a:r>
              <a:rPr lang="en-US" sz="1800" dirty="0">
                <a:solidFill>
                  <a:srgbClr val="0432FF"/>
                </a:solidFill>
              </a:rPr>
              <a:t>using </a:t>
            </a:r>
            <a:r>
              <a:rPr lang="en-US" sz="1800" dirty="0" err="1">
                <a:solidFill>
                  <a:srgbClr val="0432FF"/>
                </a:solidFill>
              </a:rPr>
              <a:t>GridSearchCV</a:t>
            </a:r>
            <a:r>
              <a:rPr lang="en-US" sz="1800" dirty="0">
                <a:solidFill>
                  <a:srgbClr val="0432FF"/>
                </a:solidFill>
              </a:rPr>
              <a:t>(estimator, </a:t>
            </a:r>
            <a:r>
              <a:rPr lang="en-US" sz="1800" dirty="0" err="1">
                <a:solidFill>
                  <a:srgbClr val="0432FF"/>
                </a:solidFill>
              </a:rPr>
              <a:t>param_grid</a:t>
            </a:r>
            <a:r>
              <a:rPr lang="en-US" sz="1800" dirty="0">
                <a:solidFill>
                  <a:srgbClr val="0432FF"/>
                </a:solidFill>
              </a:rPr>
              <a:t>) </a:t>
            </a:r>
            <a:r>
              <a:rPr lang="en-US" sz="1800" dirty="0"/>
              <a:t>with arguments:</a:t>
            </a:r>
          </a:p>
          <a:p>
            <a:r>
              <a:rPr lang="en-US" sz="1800" dirty="0">
                <a:solidFill>
                  <a:srgbClr val="0432FF"/>
                </a:solidFill>
              </a:rPr>
              <a:t>estimator</a:t>
            </a:r>
            <a:r>
              <a:rPr lang="en-US" sz="1800" dirty="0"/>
              <a:t>: the model to be fitted</a:t>
            </a:r>
          </a:p>
          <a:p>
            <a:r>
              <a:rPr lang="en-US" sz="1800" dirty="0" err="1">
                <a:solidFill>
                  <a:srgbClr val="0432FF"/>
                </a:solidFill>
              </a:rPr>
              <a:t>param_grid</a:t>
            </a:r>
            <a:r>
              <a:rPr lang="en-US" sz="1800" dirty="0"/>
              <a:t>: a dictionary, with parameter names as keys, and parameter values as lists</a:t>
            </a:r>
          </a:p>
          <a:p>
            <a:r>
              <a:rPr lang="en-US" sz="1800" dirty="0">
                <a:solidFill>
                  <a:srgbClr val="0432FF"/>
                </a:solidFill>
              </a:rPr>
              <a:t>cv: </a:t>
            </a:r>
            <a:r>
              <a:rPr lang="en-US" sz="1800" dirty="0"/>
              <a:t>optional parameter to determine the number of folds</a:t>
            </a:r>
          </a:p>
        </p:txBody>
      </p:sp>
    </p:spTree>
    <p:extLst>
      <p:ext uri="{BB962C8B-B14F-4D97-AF65-F5344CB8AC3E}">
        <p14:creationId xmlns:p14="http://schemas.microsoft.com/office/powerpoint/2010/main" val="392910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3350-6ED1-422E-81E1-28C896E06F52}"/>
              </a:ext>
            </a:extLst>
          </p:cNvPr>
          <p:cNvSpPr>
            <a:spLocks noGrp="1"/>
          </p:cNvSpPr>
          <p:nvPr>
            <p:ph type="title"/>
          </p:nvPr>
        </p:nvSpPr>
        <p:spPr/>
        <p:txBody>
          <a:bodyPr>
            <a:normAutofit/>
          </a:bodyPr>
          <a:lstStyle/>
          <a:p>
            <a:r>
              <a:rPr lang="en-US" dirty="0"/>
              <a:t>The best R2 score</a:t>
            </a:r>
          </a:p>
        </p:txBody>
      </p:sp>
      <p:sp>
        <p:nvSpPr>
          <p:cNvPr id="3" name="Content Placeholder 2">
            <a:extLst>
              <a:ext uri="{FF2B5EF4-FFF2-40B4-BE49-F238E27FC236}">
                <a16:creationId xmlns:a16="http://schemas.microsoft.com/office/drawing/2014/main" id="{0C8130BD-0944-7698-35DE-287D975DE878}"/>
              </a:ext>
            </a:extLst>
          </p:cNvPr>
          <p:cNvSpPr>
            <a:spLocks noGrp="1"/>
          </p:cNvSpPr>
          <p:nvPr>
            <p:ph idx="1"/>
          </p:nvPr>
        </p:nvSpPr>
        <p:spPr>
          <a:xfrm>
            <a:off x="0" y="1166018"/>
            <a:ext cx="10972800" cy="4525963"/>
          </a:xfrm>
        </p:spPr>
        <p:txBody>
          <a:bodyPr/>
          <a:lstStyle/>
          <a:p>
            <a:r>
              <a:rPr lang="en-US" dirty="0"/>
              <a:t>We can also access the chosen polynomial, and the best R2 score identified through cross-validation.</a:t>
            </a:r>
          </a:p>
        </p:txBody>
      </p:sp>
      <p:pic>
        <p:nvPicPr>
          <p:cNvPr id="5" name="Picture 4" descr="A screenshot of a computer code&#10;&#10;Description automatically generated">
            <a:extLst>
              <a:ext uri="{FF2B5EF4-FFF2-40B4-BE49-F238E27FC236}">
                <a16:creationId xmlns:a16="http://schemas.microsoft.com/office/drawing/2014/main" id="{0233F445-EC3D-2FE0-6EF5-682CA90F6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8" y="3018178"/>
            <a:ext cx="11357774" cy="2469600"/>
          </a:xfrm>
          <a:prstGeom prst="rect">
            <a:avLst/>
          </a:prstGeom>
        </p:spPr>
      </p:pic>
    </p:spTree>
    <p:extLst>
      <p:ext uri="{BB962C8B-B14F-4D97-AF65-F5344CB8AC3E}">
        <p14:creationId xmlns:p14="http://schemas.microsoft.com/office/powerpoint/2010/main" val="403286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F97E-F03D-C9F2-5F9B-DD3DA4BD70AA}"/>
              </a:ext>
            </a:extLst>
          </p:cNvPr>
          <p:cNvSpPr>
            <a:spLocks noGrp="1"/>
          </p:cNvSpPr>
          <p:nvPr>
            <p:ph type="title"/>
          </p:nvPr>
        </p:nvSpPr>
        <p:spPr/>
        <p:txBody>
          <a:bodyPr/>
          <a:lstStyle/>
          <a:p>
            <a:r>
              <a:rPr lang="en-US" dirty="0"/>
              <a:t>Predicting house prices: A case study in regression</a:t>
            </a:r>
          </a:p>
        </p:txBody>
      </p:sp>
      <p:sp>
        <p:nvSpPr>
          <p:cNvPr id="3" name="Content Placeholder 2">
            <a:extLst>
              <a:ext uri="{FF2B5EF4-FFF2-40B4-BE49-F238E27FC236}">
                <a16:creationId xmlns:a16="http://schemas.microsoft.com/office/drawing/2014/main" id="{1174F8EB-BB93-87E7-27D6-ADBC9879ECBC}"/>
              </a:ext>
            </a:extLst>
          </p:cNvPr>
          <p:cNvSpPr>
            <a:spLocks noGrp="1"/>
          </p:cNvSpPr>
          <p:nvPr>
            <p:ph idx="1"/>
          </p:nvPr>
        </p:nvSpPr>
        <p:spPr>
          <a:xfrm>
            <a:off x="120650" y="1219200"/>
            <a:ext cx="9906000" cy="5029200"/>
          </a:xfrm>
        </p:spPr>
        <p:txBody>
          <a:bodyPr>
            <a:normAutofit fontScale="85000" lnSpcReduction="20000"/>
          </a:bodyPr>
          <a:lstStyle/>
          <a:p>
            <a:pPr marL="0" indent="0">
              <a:buNone/>
            </a:pPr>
            <a:r>
              <a:rPr lang="en-US" dirty="0"/>
              <a:t>One classic example that's super useful for understanding regression and it is usually used to teach is house pricing. </a:t>
            </a:r>
          </a:p>
          <a:p>
            <a:endParaRPr lang="en-US" dirty="0"/>
          </a:p>
          <a:p>
            <a:pPr marL="0" indent="0">
              <a:buNone/>
            </a:pPr>
            <a:r>
              <a:rPr lang="en-US" dirty="0"/>
              <a:t>Suggested videos and tutorials about predicting house prices</a:t>
            </a:r>
          </a:p>
          <a:p>
            <a:endParaRPr lang="en-US" dirty="0"/>
          </a:p>
          <a:p>
            <a:pPr marL="514350" indent="-514350">
              <a:buFont typeface="+mj-lt"/>
              <a:buAutoNum type="arabicPeriod"/>
            </a:pPr>
            <a:r>
              <a:rPr lang="en-US" dirty="0"/>
              <a:t>Simple Linear Regression by Emily Fox (16 minutes)</a:t>
            </a:r>
          </a:p>
          <a:p>
            <a:pPr marL="514350" indent="-514350">
              <a:buFont typeface="+mj-lt"/>
              <a:buAutoNum type="arabicPeriod"/>
            </a:pPr>
            <a:endParaRPr lang="en-US" dirty="0"/>
          </a:p>
          <a:p>
            <a:pPr marL="514350" indent="-514350">
              <a:buFont typeface="+mj-lt"/>
              <a:buAutoNum type="arabicPeriod"/>
            </a:pPr>
            <a:r>
              <a:rPr lang="en-US" dirty="0"/>
              <a:t>check this video about </a:t>
            </a:r>
            <a:r>
              <a:rPr lang="en-US" dirty="0" err="1"/>
              <a:t>gouse</a:t>
            </a:r>
            <a:r>
              <a:rPr lang="en-US" dirty="0"/>
              <a:t> </a:t>
            </a:r>
            <a:r>
              <a:rPr lang="en-US" dirty="0" err="1"/>
              <a:t>porice</a:t>
            </a:r>
            <a:r>
              <a:rPr lang="en-US" dirty="0"/>
              <a:t> prediction and linear regression [here ](</a:t>
            </a:r>
            <a:r>
              <a:rPr lang="en-US" dirty="0">
                <a:hlinkClick r:id="rId3"/>
              </a:rPr>
              <a:t>https://youtu.be/xsTmUtwUg9Q</a:t>
            </a:r>
            <a:r>
              <a:rPr lang="en-US" dirty="0"/>
              <a:t>)</a:t>
            </a:r>
          </a:p>
          <a:p>
            <a:pPr marL="514350" indent="-514350">
              <a:buFont typeface="+mj-lt"/>
              <a:buAutoNum type="arabicPeriod"/>
            </a:pPr>
            <a:endParaRPr lang="en-US" dirty="0"/>
          </a:p>
          <a:p>
            <a:pPr marL="514350" indent="-514350">
              <a:buFont typeface="+mj-lt"/>
              <a:buAutoNum type="arabicPeriod"/>
            </a:pPr>
            <a:r>
              <a:rPr lang="en-US" dirty="0"/>
              <a:t>check the related tutorial by Smith White (https://</a:t>
            </a:r>
            <a:r>
              <a:rPr lang="en-US" dirty="0" err="1"/>
              <a:t>colab.research.google.com</a:t>
            </a:r>
            <a:r>
              <a:rPr lang="en-US" dirty="0"/>
              <a:t>/</a:t>
            </a:r>
            <a:r>
              <a:rPr lang="en-US" dirty="0" err="1"/>
              <a:t>github</a:t>
            </a:r>
            <a:r>
              <a:rPr lang="en-US" dirty="0"/>
              <a:t>/</a:t>
            </a:r>
            <a:r>
              <a:rPr lang="en-US" dirty="0" err="1"/>
              <a:t>ualberta-rcg</a:t>
            </a:r>
            <a:r>
              <a:rPr lang="en-US" dirty="0"/>
              <a:t>/python-machine-learning/blob/main/notebooks/02-regression.ipynb).</a:t>
            </a:r>
          </a:p>
          <a:p>
            <a:endParaRPr lang="en-US" dirty="0"/>
          </a:p>
        </p:txBody>
      </p:sp>
      <p:pic>
        <p:nvPicPr>
          <p:cNvPr id="4" name="Picture 3">
            <a:extLst>
              <a:ext uri="{FF2B5EF4-FFF2-40B4-BE49-F238E27FC236}">
                <a16:creationId xmlns:a16="http://schemas.microsoft.com/office/drawing/2014/main" id="{AD3AAE48-DDED-3CAF-2650-FB93376A64A5}"/>
              </a:ext>
            </a:extLst>
          </p:cNvPr>
          <p:cNvPicPr>
            <a:picLocks noChangeAspect="1"/>
          </p:cNvPicPr>
          <p:nvPr/>
        </p:nvPicPr>
        <p:blipFill>
          <a:blip r:embed="rId4"/>
          <a:stretch>
            <a:fillRect/>
          </a:stretch>
        </p:blipFill>
        <p:spPr>
          <a:xfrm>
            <a:off x="9569450" y="1524000"/>
            <a:ext cx="2622550" cy="2622550"/>
          </a:xfrm>
          <a:prstGeom prst="rect">
            <a:avLst/>
          </a:prstGeom>
        </p:spPr>
      </p:pic>
      <p:pic>
        <p:nvPicPr>
          <p:cNvPr id="5" name="Graphic 4">
            <a:extLst>
              <a:ext uri="{FF2B5EF4-FFF2-40B4-BE49-F238E27FC236}">
                <a16:creationId xmlns:a16="http://schemas.microsoft.com/office/drawing/2014/main" id="{35B4E16A-E269-B72D-4310-B27E167DB72F}"/>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8305800" y="2959100"/>
            <a:ext cx="838200" cy="774700"/>
          </a:xfrm>
          <a:prstGeom prst="rect">
            <a:avLst/>
          </a:prstGeom>
        </p:spPr>
      </p:pic>
    </p:spTree>
    <p:extLst>
      <p:ext uri="{BB962C8B-B14F-4D97-AF65-F5344CB8AC3E}">
        <p14:creationId xmlns:p14="http://schemas.microsoft.com/office/powerpoint/2010/main" val="960669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2030-02B3-7ED3-8204-E0EF5073E5A7}"/>
              </a:ext>
            </a:extLst>
          </p:cNvPr>
          <p:cNvSpPr>
            <a:spLocks noGrp="1"/>
          </p:cNvSpPr>
          <p:nvPr>
            <p:ph type="title"/>
          </p:nvPr>
        </p:nvSpPr>
        <p:spPr/>
        <p:txBody>
          <a:bodyPr/>
          <a:lstStyle/>
          <a:p>
            <a:r>
              <a:rPr lang="en-US" dirty="0"/>
              <a:t>Evaluate performance on test set</a:t>
            </a:r>
          </a:p>
        </p:txBody>
      </p:sp>
      <p:sp>
        <p:nvSpPr>
          <p:cNvPr id="3" name="Content Placeholder 2">
            <a:extLst>
              <a:ext uri="{FF2B5EF4-FFF2-40B4-BE49-F238E27FC236}">
                <a16:creationId xmlns:a16="http://schemas.microsoft.com/office/drawing/2014/main" id="{D376F716-EC9D-8220-BB0B-6F0027F2D1B7}"/>
              </a:ext>
            </a:extLst>
          </p:cNvPr>
          <p:cNvSpPr>
            <a:spLocks noGrp="1"/>
          </p:cNvSpPr>
          <p:nvPr>
            <p:ph idx="1"/>
          </p:nvPr>
        </p:nvSpPr>
        <p:spPr>
          <a:xfrm>
            <a:off x="228600" y="914400"/>
            <a:ext cx="11734800" cy="4525963"/>
          </a:xfrm>
        </p:spPr>
        <p:txBody>
          <a:bodyPr>
            <a:normAutofit/>
          </a:bodyPr>
          <a:lstStyle/>
          <a:p>
            <a:r>
              <a:rPr lang="en-US" sz="2400" dirty="0"/>
              <a:t>We can evaluate the performance on the test set directly using a trained </a:t>
            </a:r>
            <a:r>
              <a:rPr lang="en-US" sz="2400" dirty="0" err="1"/>
              <a:t>GridSearchCV</a:t>
            </a:r>
            <a:r>
              <a:rPr lang="en-US" sz="2400" dirty="0"/>
              <a:t> by calling its method score. It will return the score of the model with the best hyperparameter setting identified during the search and fitted to the whole training set.</a:t>
            </a:r>
          </a:p>
        </p:txBody>
      </p:sp>
      <p:pic>
        <p:nvPicPr>
          <p:cNvPr id="5" name="Picture 4">
            <a:extLst>
              <a:ext uri="{FF2B5EF4-FFF2-40B4-BE49-F238E27FC236}">
                <a16:creationId xmlns:a16="http://schemas.microsoft.com/office/drawing/2014/main" id="{714E01E3-24BF-3C55-77AD-B4668A57A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016250"/>
            <a:ext cx="7315200" cy="825500"/>
          </a:xfrm>
          <a:prstGeom prst="rect">
            <a:avLst/>
          </a:prstGeom>
        </p:spPr>
      </p:pic>
    </p:spTree>
    <p:extLst>
      <p:ext uri="{BB962C8B-B14F-4D97-AF65-F5344CB8AC3E}">
        <p14:creationId xmlns:p14="http://schemas.microsoft.com/office/powerpoint/2010/main" val="3627116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Tutorial:</a:t>
            </a:r>
            <a:r>
              <a:rPr spc="-60" dirty="0"/>
              <a:t> </a:t>
            </a:r>
            <a:r>
              <a:rPr dirty="0"/>
              <a:t>Training</a:t>
            </a:r>
            <a:r>
              <a:rPr spc="-20" dirty="0"/>
              <a:t> </a:t>
            </a:r>
            <a:r>
              <a:rPr dirty="0"/>
              <a:t>machine</a:t>
            </a:r>
            <a:r>
              <a:rPr spc="-15" dirty="0"/>
              <a:t> </a:t>
            </a:r>
            <a:r>
              <a:rPr dirty="0"/>
              <a:t>learning</a:t>
            </a:r>
            <a:r>
              <a:rPr spc="-20" dirty="0"/>
              <a:t> </a:t>
            </a:r>
            <a:r>
              <a:rPr spc="-10" dirty="0"/>
              <a:t>models</a:t>
            </a:r>
          </a:p>
        </p:txBody>
      </p:sp>
      <p:sp>
        <p:nvSpPr>
          <p:cNvPr id="3" name="object 3"/>
          <p:cNvSpPr txBox="1"/>
          <p:nvPr/>
        </p:nvSpPr>
        <p:spPr>
          <a:xfrm>
            <a:off x="688340" y="882751"/>
            <a:ext cx="6078220" cy="4219104"/>
          </a:xfrm>
          <a:prstGeom prst="rect">
            <a:avLst/>
          </a:prstGeom>
        </p:spPr>
        <p:txBody>
          <a:bodyPr vert="horz" wrap="square" lIns="0" tIns="50800" rIns="0" bIns="0" rtlCol="0">
            <a:spAutoFit/>
          </a:bodyPr>
          <a:lstStyle/>
          <a:p>
            <a:pPr marL="12700">
              <a:lnSpc>
                <a:spcPct val="100000"/>
              </a:lnSpc>
              <a:spcBef>
                <a:spcPts val="400"/>
              </a:spcBef>
            </a:pPr>
            <a:r>
              <a:rPr sz="2000" b="1" dirty="0">
                <a:latin typeface="Georgia"/>
                <a:cs typeface="Georgia"/>
              </a:rPr>
              <a:t>Step</a:t>
            </a:r>
            <a:r>
              <a:rPr sz="2000" b="1" spc="-20" dirty="0">
                <a:latin typeface="Georgia"/>
                <a:cs typeface="Georgia"/>
              </a:rPr>
              <a:t> </a:t>
            </a:r>
            <a:r>
              <a:rPr sz="2000" b="1" dirty="0">
                <a:latin typeface="Georgia"/>
                <a:cs typeface="Georgia"/>
              </a:rPr>
              <a:t>1:</a:t>
            </a:r>
            <a:r>
              <a:rPr sz="2000" b="1" spc="-20" dirty="0">
                <a:latin typeface="Georgia"/>
                <a:cs typeface="Georgia"/>
              </a:rPr>
              <a:t> </a:t>
            </a:r>
            <a:r>
              <a:rPr sz="2000" dirty="0">
                <a:latin typeface="Georgia"/>
                <a:cs typeface="Georgia"/>
              </a:rPr>
              <a:t>Split</a:t>
            </a:r>
            <a:r>
              <a:rPr sz="2000" spc="-5" dirty="0">
                <a:latin typeface="Georgia"/>
                <a:cs typeface="Georgia"/>
              </a:rPr>
              <a:t> </a:t>
            </a:r>
            <a:r>
              <a:rPr sz="2000" dirty="0">
                <a:latin typeface="Georgia"/>
                <a:cs typeface="Georgia"/>
              </a:rPr>
              <a:t>to</a:t>
            </a:r>
            <a:r>
              <a:rPr sz="2000" spc="-25" dirty="0">
                <a:latin typeface="Georgia"/>
                <a:cs typeface="Georgia"/>
              </a:rPr>
              <a:t> </a:t>
            </a:r>
            <a:r>
              <a:rPr sz="2000" dirty="0">
                <a:latin typeface="Georgia"/>
                <a:cs typeface="Georgia"/>
              </a:rPr>
              <a:t>training</a:t>
            </a:r>
            <a:r>
              <a:rPr sz="2000" spc="-20" dirty="0">
                <a:latin typeface="Georgia"/>
                <a:cs typeface="Georgia"/>
              </a:rPr>
              <a:t> </a:t>
            </a:r>
            <a:r>
              <a:rPr sz="2000" dirty="0">
                <a:latin typeface="Georgia"/>
                <a:cs typeface="Georgia"/>
              </a:rPr>
              <a:t>and test</a:t>
            </a:r>
            <a:r>
              <a:rPr sz="2000" spc="-35" dirty="0">
                <a:latin typeface="Georgia"/>
                <a:cs typeface="Georgia"/>
              </a:rPr>
              <a:t> </a:t>
            </a:r>
            <a:r>
              <a:rPr sz="2000" spc="-25" dirty="0">
                <a:latin typeface="Georgia"/>
                <a:cs typeface="Georgia"/>
              </a:rPr>
              <a:t>set</a:t>
            </a:r>
            <a:endParaRPr sz="2000" dirty="0">
              <a:latin typeface="Georgia"/>
              <a:cs typeface="Georgia"/>
            </a:endParaRPr>
          </a:p>
          <a:p>
            <a:pPr marL="12700">
              <a:lnSpc>
                <a:spcPct val="100000"/>
              </a:lnSpc>
              <a:spcBef>
                <a:spcPts val="300"/>
              </a:spcBef>
            </a:pPr>
            <a:r>
              <a:rPr sz="2000" b="1" dirty="0">
                <a:latin typeface="Georgia"/>
                <a:cs typeface="Georgia"/>
              </a:rPr>
              <a:t>Step</a:t>
            </a:r>
            <a:r>
              <a:rPr sz="2000" b="1" spc="-15" dirty="0">
                <a:latin typeface="Georgia"/>
                <a:cs typeface="Georgia"/>
              </a:rPr>
              <a:t> </a:t>
            </a:r>
            <a:r>
              <a:rPr sz="2000" b="1" dirty="0">
                <a:latin typeface="Georgia"/>
                <a:cs typeface="Georgia"/>
              </a:rPr>
              <a:t>2:</a:t>
            </a:r>
            <a:r>
              <a:rPr sz="2000" b="1" spc="-15" dirty="0">
                <a:latin typeface="Georgia"/>
                <a:cs typeface="Georgia"/>
              </a:rPr>
              <a:t> </a:t>
            </a:r>
            <a:r>
              <a:rPr sz="2000" dirty="0">
                <a:latin typeface="Georgia"/>
                <a:cs typeface="Georgia"/>
              </a:rPr>
              <a:t>Tune</a:t>
            </a:r>
            <a:r>
              <a:rPr sz="2000" spc="-15" dirty="0">
                <a:latin typeface="Georgia"/>
                <a:cs typeface="Georgia"/>
              </a:rPr>
              <a:t> </a:t>
            </a:r>
            <a:r>
              <a:rPr sz="2000" dirty="0">
                <a:latin typeface="Georgia"/>
                <a:cs typeface="Georgia"/>
              </a:rPr>
              <a:t>hyperparameters</a:t>
            </a:r>
            <a:r>
              <a:rPr sz="2000" spc="-25" dirty="0">
                <a:latin typeface="Georgia"/>
                <a:cs typeface="Georgia"/>
              </a:rPr>
              <a:t> </a:t>
            </a:r>
            <a:r>
              <a:rPr sz="2000" dirty="0">
                <a:latin typeface="Georgia"/>
                <a:cs typeface="Georgia"/>
              </a:rPr>
              <a:t>using</a:t>
            </a:r>
            <a:r>
              <a:rPr sz="2000" spc="-15" dirty="0">
                <a:latin typeface="Georgia"/>
                <a:cs typeface="Georgia"/>
              </a:rPr>
              <a:t> </a:t>
            </a:r>
            <a:r>
              <a:rPr sz="2000" spc="-10" dirty="0">
                <a:latin typeface="Georgia"/>
                <a:cs typeface="Georgia"/>
              </a:rPr>
              <a:t>cross-validation</a:t>
            </a:r>
            <a:endParaRPr sz="2000" dirty="0">
              <a:latin typeface="Georgia"/>
              <a:cs typeface="Georgia"/>
            </a:endParaRPr>
          </a:p>
          <a:p>
            <a:pPr marL="12700">
              <a:lnSpc>
                <a:spcPct val="100000"/>
              </a:lnSpc>
              <a:spcBef>
                <a:spcPts val="300"/>
              </a:spcBef>
            </a:pPr>
            <a:r>
              <a:rPr sz="2000" b="1" dirty="0">
                <a:latin typeface="Georgia"/>
                <a:cs typeface="Georgia"/>
              </a:rPr>
              <a:t>Step</a:t>
            </a:r>
            <a:r>
              <a:rPr sz="2000" b="1" spc="-30" dirty="0">
                <a:latin typeface="Georgia"/>
                <a:cs typeface="Georgia"/>
              </a:rPr>
              <a:t> </a:t>
            </a:r>
            <a:r>
              <a:rPr sz="2000" b="1" dirty="0">
                <a:latin typeface="Georgia"/>
                <a:cs typeface="Georgia"/>
              </a:rPr>
              <a:t>3:</a:t>
            </a:r>
            <a:r>
              <a:rPr sz="2000" b="1" spc="-20" dirty="0">
                <a:latin typeface="Georgia"/>
                <a:cs typeface="Georgia"/>
              </a:rPr>
              <a:t> </a:t>
            </a:r>
            <a:r>
              <a:rPr sz="2000" dirty="0">
                <a:latin typeface="Georgia"/>
                <a:cs typeface="Georgia"/>
              </a:rPr>
              <a:t>Evaluate</a:t>
            </a:r>
            <a:r>
              <a:rPr sz="2000" spc="-15" dirty="0">
                <a:latin typeface="Georgia"/>
                <a:cs typeface="Georgia"/>
              </a:rPr>
              <a:t> </a:t>
            </a:r>
            <a:r>
              <a:rPr sz="2000" dirty="0">
                <a:latin typeface="Georgia"/>
                <a:cs typeface="Georgia"/>
              </a:rPr>
              <a:t>performance</a:t>
            </a:r>
            <a:r>
              <a:rPr sz="2000" spc="-20" dirty="0">
                <a:latin typeface="Georgia"/>
                <a:cs typeface="Georgia"/>
              </a:rPr>
              <a:t> </a:t>
            </a:r>
            <a:r>
              <a:rPr sz="2000" dirty="0">
                <a:latin typeface="Georgia"/>
                <a:cs typeface="Georgia"/>
              </a:rPr>
              <a:t>on</a:t>
            </a:r>
            <a:r>
              <a:rPr sz="2000" spc="-20" dirty="0">
                <a:latin typeface="Georgia"/>
                <a:cs typeface="Georgia"/>
              </a:rPr>
              <a:t> </a:t>
            </a:r>
            <a:r>
              <a:rPr sz="2000" dirty="0">
                <a:latin typeface="Georgia"/>
                <a:cs typeface="Georgia"/>
              </a:rPr>
              <a:t>test</a:t>
            </a:r>
            <a:r>
              <a:rPr sz="2000" spc="-40" dirty="0">
                <a:latin typeface="Georgia"/>
                <a:cs typeface="Georgia"/>
              </a:rPr>
              <a:t> </a:t>
            </a:r>
            <a:r>
              <a:rPr sz="2000" spc="-25" dirty="0">
                <a:latin typeface="Georgia"/>
                <a:cs typeface="Georgia"/>
              </a:rPr>
              <a:t>set</a:t>
            </a:r>
            <a:endParaRPr sz="2000" dirty="0">
              <a:latin typeface="Georgia"/>
              <a:cs typeface="Georgia"/>
            </a:endParaRPr>
          </a:p>
          <a:p>
            <a:pPr>
              <a:lnSpc>
                <a:spcPct val="100000"/>
              </a:lnSpc>
            </a:pPr>
            <a:endParaRPr sz="2300" dirty="0">
              <a:latin typeface="Georgia"/>
              <a:cs typeface="Georgia"/>
            </a:endParaRPr>
          </a:p>
          <a:p>
            <a:pPr>
              <a:lnSpc>
                <a:spcPct val="100000"/>
              </a:lnSpc>
              <a:spcBef>
                <a:spcPts val="30"/>
              </a:spcBef>
            </a:pPr>
            <a:endParaRPr sz="2850" dirty="0">
              <a:latin typeface="Georgia"/>
              <a:cs typeface="Georgia"/>
            </a:endParaRPr>
          </a:p>
          <a:p>
            <a:pPr marL="12700">
              <a:lnSpc>
                <a:spcPct val="100000"/>
              </a:lnSpc>
            </a:pPr>
            <a:r>
              <a:rPr sz="2000" b="1" spc="-10" dirty="0">
                <a:latin typeface="Georgia"/>
                <a:cs typeface="Georgia"/>
              </a:rPr>
              <a:t>Tutorial:</a:t>
            </a:r>
            <a:endParaRPr sz="2000" dirty="0">
              <a:latin typeface="Georgia"/>
              <a:cs typeface="Georgia"/>
            </a:endParaRPr>
          </a:p>
          <a:p>
            <a:pPr marL="355600" indent="-342900">
              <a:lnSpc>
                <a:spcPct val="100000"/>
              </a:lnSpc>
              <a:spcBef>
                <a:spcPts val="300"/>
              </a:spcBef>
              <a:buFont typeface="Arial"/>
              <a:buChar char="•"/>
              <a:tabLst>
                <a:tab pos="354965" algn="l"/>
                <a:tab pos="355600" algn="l"/>
              </a:tabLst>
            </a:pPr>
            <a:r>
              <a:rPr sz="2000" dirty="0">
                <a:latin typeface="Georgia"/>
                <a:cs typeface="Georgia"/>
              </a:rPr>
              <a:t>Jupyter</a:t>
            </a:r>
            <a:r>
              <a:rPr sz="2000" spc="-50" dirty="0">
                <a:latin typeface="Georgia"/>
                <a:cs typeface="Georgia"/>
              </a:rPr>
              <a:t> </a:t>
            </a:r>
            <a:r>
              <a:rPr sz="2000" dirty="0">
                <a:latin typeface="Georgia"/>
                <a:cs typeface="Georgia"/>
              </a:rPr>
              <a:t>Notebook</a:t>
            </a:r>
            <a:r>
              <a:rPr sz="2000" spc="-45" dirty="0">
                <a:latin typeface="Georgia"/>
                <a:cs typeface="Georgia"/>
              </a:rPr>
              <a:t> </a:t>
            </a:r>
            <a:r>
              <a:rPr sz="2000" spc="-50" dirty="0">
                <a:latin typeface="Georgia"/>
                <a:cs typeface="Georgia"/>
              </a:rPr>
              <a:t>:</a:t>
            </a:r>
            <a:endParaRPr sz="2000" dirty="0">
              <a:latin typeface="Georgia"/>
              <a:cs typeface="Georgia"/>
            </a:endParaRPr>
          </a:p>
          <a:p>
            <a:pPr marL="623570">
              <a:lnSpc>
                <a:spcPct val="100000"/>
              </a:lnSpc>
              <a:spcBef>
                <a:spcPts val="300"/>
              </a:spcBef>
            </a:pPr>
            <a:r>
              <a:rPr sz="2000" b="1" dirty="0">
                <a:latin typeface="Georgia"/>
                <a:cs typeface="Georgia"/>
              </a:rPr>
              <a:t>2.</a:t>
            </a:r>
            <a:r>
              <a:rPr lang="en-CA" sz="2000" b="1" dirty="0">
                <a:latin typeface="Georgia"/>
                <a:cs typeface="Georgia"/>
              </a:rPr>
              <a:t>6</a:t>
            </a:r>
            <a:r>
              <a:rPr sz="2000" b="1" spc="-35" dirty="0">
                <a:latin typeface="Georgia"/>
                <a:cs typeface="Georgia"/>
              </a:rPr>
              <a:t> </a:t>
            </a:r>
            <a:r>
              <a:rPr sz="2000" b="1" dirty="0">
                <a:latin typeface="Georgia"/>
                <a:cs typeface="Georgia"/>
              </a:rPr>
              <a:t>Training</a:t>
            </a:r>
            <a:r>
              <a:rPr sz="2000" b="1" spc="-20" dirty="0">
                <a:latin typeface="Georgia"/>
                <a:cs typeface="Georgia"/>
              </a:rPr>
              <a:t> </a:t>
            </a:r>
            <a:r>
              <a:rPr sz="2000" b="1" dirty="0">
                <a:latin typeface="Georgia"/>
                <a:cs typeface="Georgia"/>
              </a:rPr>
              <a:t>models</a:t>
            </a:r>
            <a:r>
              <a:rPr sz="2000" b="1" spc="-25" dirty="0">
                <a:latin typeface="Georgia"/>
                <a:cs typeface="Georgia"/>
              </a:rPr>
              <a:t> </a:t>
            </a:r>
            <a:r>
              <a:rPr sz="2000" b="1" dirty="0">
                <a:latin typeface="Georgia"/>
                <a:cs typeface="Georgia"/>
              </a:rPr>
              <a:t>in</a:t>
            </a:r>
            <a:r>
              <a:rPr sz="2000" b="1" spc="-5" dirty="0">
                <a:latin typeface="Georgia"/>
                <a:cs typeface="Georgia"/>
              </a:rPr>
              <a:t> </a:t>
            </a:r>
            <a:r>
              <a:rPr sz="2000" b="1" spc="-10" dirty="0">
                <a:latin typeface="Georgia"/>
                <a:cs typeface="Georgia"/>
              </a:rPr>
              <a:t>sklearn</a:t>
            </a:r>
            <a:endParaRPr sz="2000" dirty="0">
              <a:latin typeface="Georgia"/>
              <a:cs typeface="Georgia"/>
            </a:endParaRPr>
          </a:p>
          <a:p>
            <a:pPr>
              <a:lnSpc>
                <a:spcPct val="100000"/>
              </a:lnSpc>
              <a:spcBef>
                <a:spcPts val="50"/>
              </a:spcBef>
            </a:pPr>
            <a:endParaRPr sz="2600" dirty="0">
              <a:latin typeface="Georgia"/>
              <a:cs typeface="Georgia"/>
            </a:endParaRPr>
          </a:p>
          <a:p>
            <a:pPr marL="355600" marR="1042669" indent="-342900">
              <a:lnSpc>
                <a:spcPct val="100000"/>
              </a:lnSpc>
              <a:buFont typeface="Arial"/>
              <a:buChar char="•"/>
              <a:tabLst>
                <a:tab pos="354965" algn="l"/>
                <a:tab pos="355600" algn="l"/>
              </a:tabLst>
            </a:pPr>
            <a:r>
              <a:rPr sz="2000" dirty="0">
                <a:latin typeface="Georgia"/>
                <a:cs typeface="Georgia"/>
              </a:rPr>
              <a:t>Detailed</a:t>
            </a:r>
            <a:r>
              <a:rPr sz="2000" spc="-30" dirty="0">
                <a:latin typeface="Georgia"/>
                <a:cs typeface="Georgia"/>
              </a:rPr>
              <a:t> </a:t>
            </a:r>
            <a:r>
              <a:rPr sz="2000" dirty="0">
                <a:latin typeface="Georgia"/>
                <a:cs typeface="Georgia"/>
              </a:rPr>
              <a:t>guidance</a:t>
            </a:r>
            <a:r>
              <a:rPr sz="2000" spc="-15" dirty="0">
                <a:latin typeface="Georgia"/>
                <a:cs typeface="Georgia"/>
              </a:rPr>
              <a:t> </a:t>
            </a:r>
            <a:r>
              <a:rPr sz="2000" dirty="0">
                <a:latin typeface="Georgia"/>
                <a:cs typeface="Georgia"/>
              </a:rPr>
              <a:t>on</a:t>
            </a:r>
            <a:r>
              <a:rPr sz="2000" spc="-5" dirty="0">
                <a:latin typeface="Georgia"/>
                <a:cs typeface="Georgia"/>
              </a:rPr>
              <a:t> </a:t>
            </a:r>
            <a:r>
              <a:rPr sz="2000" dirty="0">
                <a:latin typeface="Georgia"/>
                <a:cs typeface="Georgia"/>
              </a:rPr>
              <a:t>how</a:t>
            </a:r>
            <a:r>
              <a:rPr sz="2000" spc="-10" dirty="0">
                <a:latin typeface="Georgia"/>
                <a:cs typeface="Georgia"/>
              </a:rPr>
              <a:t> </a:t>
            </a:r>
            <a:r>
              <a:rPr sz="2000" dirty="0">
                <a:latin typeface="Georgia"/>
                <a:cs typeface="Georgia"/>
              </a:rPr>
              <a:t>to</a:t>
            </a:r>
            <a:r>
              <a:rPr sz="2000" spc="-30" dirty="0">
                <a:latin typeface="Georgia"/>
                <a:cs typeface="Georgia"/>
              </a:rPr>
              <a:t> </a:t>
            </a:r>
            <a:r>
              <a:rPr sz="2000" dirty="0">
                <a:latin typeface="Georgia"/>
                <a:cs typeface="Georgia"/>
              </a:rPr>
              <a:t>train </a:t>
            </a:r>
            <a:r>
              <a:rPr sz="2000" spc="-10" dirty="0">
                <a:latin typeface="Georgia"/>
                <a:cs typeface="Georgia"/>
              </a:rPr>
              <a:t>models </a:t>
            </a:r>
            <a:r>
              <a:rPr sz="2000" dirty="0">
                <a:latin typeface="Georgia"/>
                <a:cs typeface="Georgia"/>
              </a:rPr>
              <a:t>in</a:t>
            </a:r>
            <a:r>
              <a:rPr sz="2000" spc="15" dirty="0">
                <a:latin typeface="Georgia"/>
                <a:cs typeface="Georgia"/>
              </a:rPr>
              <a:t> </a:t>
            </a:r>
            <a:r>
              <a:rPr sz="2000" spc="-10" dirty="0">
                <a:latin typeface="Georgia"/>
                <a:cs typeface="Georgia"/>
              </a:rPr>
              <a:t>sklearn</a:t>
            </a:r>
            <a:endParaRPr sz="2000" dirty="0">
              <a:latin typeface="Georgia"/>
              <a:cs typeface="Georgia"/>
            </a:endParaRPr>
          </a:p>
          <a:p>
            <a:pPr marL="355600" indent="-342900">
              <a:lnSpc>
                <a:spcPct val="100000"/>
              </a:lnSpc>
              <a:spcBef>
                <a:spcPts val="300"/>
              </a:spcBef>
              <a:buFont typeface="Arial"/>
              <a:buChar char="•"/>
              <a:tabLst>
                <a:tab pos="354965" algn="l"/>
                <a:tab pos="355600" algn="l"/>
              </a:tabLst>
            </a:pPr>
            <a:r>
              <a:rPr sz="2000" b="1" dirty="0">
                <a:latin typeface="Georgia"/>
                <a:cs typeface="Georgia"/>
              </a:rPr>
              <a:t>Exercise</a:t>
            </a:r>
            <a:r>
              <a:rPr sz="2000" b="1" spc="-40" dirty="0">
                <a:latin typeface="Georgia"/>
                <a:cs typeface="Georgia"/>
              </a:rPr>
              <a:t> </a:t>
            </a:r>
            <a:r>
              <a:rPr sz="2000" b="1" dirty="0">
                <a:latin typeface="Georgia"/>
                <a:cs typeface="Georgia"/>
              </a:rPr>
              <a:t>5:</a:t>
            </a:r>
            <a:r>
              <a:rPr sz="2000" b="1" spc="-40" dirty="0">
                <a:latin typeface="Georgia"/>
                <a:cs typeface="Georgia"/>
              </a:rPr>
              <a:t> </a:t>
            </a:r>
            <a:r>
              <a:rPr sz="2000" dirty="0">
                <a:latin typeface="Georgia"/>
                <a:cs typeface="Georgia"/>
              </a:rPr>
              <a:t>Recover</a:t>
            </a:r>
            <a:r>
              <a:rPr sz="2000" spc="-45" dirty="0">
                <a:latin typeface="Georgia"/>
                <a:cs typeface="Georgia"/>
              </a:rPr>
              <a:t> </a:t>
            </a:r>
            <a:r>
              <a:rPr sz="2000" dirty="0">
                <a:latin typeface="Georgia"/>
                <a:cs typeface="Georgia"/>
              </a:rPr>
              <a:t>polynomial</a:t>
            </a:r>
            <a:r>
              <a:rPr sz="2000" spc="-20" dirty="0">
                <a:latin typeface="Georgia"/>
                <a:cs typeface="Georgia"/>
              </a:rPr>
              <a:t> </a:t>
            </a:r>
            <a:r>
              <a:rPr sz="2000" spc="-10" dirty="0">
                <a:latin typeface="Georgia"/>
                <a:cs typeface="Georgia"/>
              </a:rPr>
              <a:t>model</a:t>
            </a:r>
            <a:endParaRPr sz="2000" dirty="0">
              <a:latin typeface="Georgia"/>
              <a:cs typeface="Georgia"/>
            </a:endParaRPr>
          </a:p>
        </p:txBody>
      </p:sp>
      <p:grpSp>
        <p:nvGrpSpPr>
          <p:cNvPr id="5" name="object 5"/>
          <p:cNvGrpSpPr/>
          <p:nvPr/>
        </p:nvGrpSpPr>
        <p:grpSpPr>
          <a:xfrm>
            <a:off x="5992367" y="1877566"/>
            <a:ext cx="6200140" cy="4980940"/>
            <a:chOff x="5992367" y="1877566"/>
            <a:chExt cx="6200140" cy="4980940"/>
          </a:xfrm>
        </p:grpSpPr>
        <p:pic>
          <p:nvPicPr>
            <p:cNvPr id="6" name="object 6"/>
            <p:cNvPicPr/>
            <p:nvPr/>
          </p:nvPicPr>
          <p:blipFill>
            <a:blip r:embed="rId2" cstate="print"/>
            <a:stretch>
              <a:fillRect/>
            </a:stretch>
          </p:blipFill>
          <p:spPr>
            <a:xfrm>
              <a:off x="5992367" y="1877566"/>
              <a:ext cx="6199631" cy="4980432"/>
            </a:xfrm>
            <a:prstGeom prst="rect">
              <a:avLst/>
            </a:prstGeom>
          </p:spPr>
        </p:pic>
        <p:pic>
          <p:nvPicPr>
            <p:cNvPr id="7" name="object 7"/>
            <p:cNvPicPr/>
            <p:nvPr/>
          </p:nvPicPr>
          <p:blipFill>
            <a:blip r:embed="rId3" cstate="print"/>
            <a:stretch>
              <a:fillRect/>
            </a:stretch>
          </p:blipFill>
          <p:spPr>
            <a:xfrm>
              <a:off x="9753600" y="5195315"/>
              <a:ext cx="2270759" cy="1615440"/>
            </a:xfrm>
            <a:prstGeom prst="rect">
              <a:avLst/>
            </a:prstGeom>
          </p:spPr>
        </p:pic>
      </p:grpSp>
      <p:pic>
        <p:nvPicPr>
          <p:cNvPr id="8" name="Graphic 7">
            <a:extLst>
              <a:ext uri="{FF2B5EF4-FFF2-40B4-BE49-F238E27FC236}">
                <a16:creationId xmlns:a16="http://schemas.microsoft.com/office/drawing/2014/main" id="{309CA499-7088-7945-F0DA-5190C3EAB72A}"/>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10744200" y="-25400"/>
            <a:ext cx="1066800" cy="108565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Tutorial:</a:t>
            </a:r>
            <a:r>
              <a:rPr spc="-80" dirty="0"/>
              <a:t> </a:t>
            </a:r>
            <a:r>
              <a:rPr dirty="0"/>
              <a:t>Optional</a:t>
            </a:r>
            <a:r>
              <a:rPr spc="-35" dirty="0"/>
              <a:t> </a:t>
            </a:r>
            <a:r>
              <a:rPr spc="-10" dirty="0"/>
              <a:t>resources</a:t>
            </a:r>
          </a:p>
        </p:txBody>
      </p:sp>
      <p:sp>
        <p:nvSpPr>
          <p:cNvPr id="3" name="object 3"/>
          <p:cNvSpPr txBox="1"/>
          <p:nvPr/>
        </p:nvSpPr>
        <p:spPr>
          <a:xfrm>
            <a:off x="688340" y="1225270"/>
            <a:ext cx="4606925" cy="2128788"/>
          </a:xfrm>
          <a:prstGeom prst="rect">
            <a:avLst/>
          </a:prstGeom>
        </p:spPr>
        <p:txBody>
          <a:bodyPr vert="horz" wrap="square" lIns="0" tIns="50800" rIns="0" bIns="0" rtlCol="0">
            <a:spAutoFit/>
          </a:bodyPr>
          <a:lstStyle/>
          <a:p>
            <a:pPr marL="355600" indent="-342900">
              <a:lnSpc>
                <a:spcPct val="100000"/>
              </a:lnSpc>
              <a:spcBef>
                <a:spcPts val="400"/>
              </a:spcBef>
              <a:buFont typeface="Arial"/>
              <a:buChar char="•"/>
              <a:tabLst>
                <a:tab pos="354965" algn="l"/>
                <a:tab pos="355600" algn="l"/>
              </a:tabLst>
            </a:pPr>
            <a:r>
              <a:rPr sz="2000" dirty="0">
                <a:latin typeface="Georgia"/>
                <a:cs typeface="Georgia"/>
              </a:rPr>
              <a:t>Learn</a:t>
            </a:r>
            <a:r>
              <a:rPr sz="2000" spc="-15" dirty="0">
                <a:latin typeface="Georgia"/>
                <a:cs typeface="Georgia"/>
              </a:rPr>
              <a:t> </a:t>
            </a:r>
            <a:r>
              <a:rPr sz="2000" dirty="0">
                <a:latin typeface="Georgia"/>
                <a:cs typeface="Georgia"/>
              </a:rPr>
              <a:t>plotting</a:t>
            </a:r>
            <a:r>
              <a:rPr sz="2000" spc="-40" dirty="0">
                <a:latin typeface="Georgia"/>
                <a:cs typeface="Georgia"/>
              </a:rPr>
              <a:t> </a:t>
            </a:r>
            <a:r>
              <a:rPr sz="2000" dirty="0">
                <a:latin typeface="Georgia"/>
                <a:cs typeface="Georgia"/>
              </a:rPr>
              <a:t>with</a:t>
            </a:r>
            <a:r>
              <a:rPr sz="2000" spc="-20" dirty="0">
                <a:latin typeface="Georgia"/>
                <a:cs typeface="Georgia"/>
              </a:rPr>
              <a:t> </a:t>
            </a:r>
            <a:r>
              <a:rPr sz="2000" spc="-10" dirty="0">
                <a:latin typeface="Georgia"/>
                <a:cs typeface="Georgia"/>
              </a:rPr>
              <a:t>Matplotlib</a:t>
            </a:r>
            <a:endParaRPr sz="2000" dirty="0">
              <a:latin typeface="Georgia"/>
              <a:cs typeface="Georgia"/>
            </a:endParaRPr>
          </a:p>
          <a:p>
            <a:pPr marL="355600" indent="-342900">
              <a:lnSpc>
                <a:spcPct val="100000"/>
              </a:lnSpc>
              <a:spcBef>
                <a:spcPts val="305"/>
              </a:spcBef>
              <a:buFont typeface="Arial"/>
              <a:buChar char="•"/>
              <a:tabLst>
                <a:tab pos="354965" algn="l"/>
                <a:tab pos="355600" algn="l"/>
              </a:tabLst>
            </a:pPr>
            <a:r>
              <a:rPr sz="2000" dirty="0">
                <a:latin typeface="Georgia"/>
                <a:cs typeface="Georgia"/>
              </a:rPr>
              <a:t>Jupyter</a:t>
            </a:r>
            <a:r>
              <a:rPr sz="2000" spc="-35" dirty="0">
                <a:latin typeface="Georgia"/>
                <a:cs typeface="Georgia"/>
              </a:rPr>
              <a:t> </a:t>
            </a:r>
            <a:r>
              <a:rPr sz="2000" dirty="0">
                <a:latin typeface="Georgia"/>
                <a:cs typeface="Georgia"/>
              </a:rPr>
              <a:t>notebook:</a:t>
            </a:r>
            <a:r>
              <a:rPr sz="2000" spc="-30" dirty="0">
                <a:latin typeface="Georgia"/>
                <a:cs typeface="Georgia"/>
              </a:rPr>
              <a:t> </a:t>
            </a:r>
            <a:r>
              <a:rPr sz="2000" b="1" dirty="0">
                <a:latin typeface="Georgia"/>
                <a:cs typeface="Georgia"/>
              </a:rPr>
              <a:t>2.</a:t>
            </a:r>
            <a:r>
              <a:rPr lang="en-CA" sz="2000" b="1" dirty="0">
                <a:latin typeface="Georgia"/>
                <a:cs typeface="Georgia"/>
              </a:rPr>
              <a:t>2</a:t>
            </a:r>
            <a:r>
              <a:rPr sz="2000" b="1" spc="-25" dirty="0">
                <a:latin typeface="Georgia"/>
                <a:cs typeface="Georgia"/>
              </a:rPr>
              <a:t> </a:t>
            </a:r>
            <a:r>
              <a:rPr sz="2000" b="1" spc="-10" dirty="0">
                <a:latin typeface="Georgia"/>
                <a:cs typeface="Georgia"/>
              </a:rPr>
              <a:t>Matplotlib</a:t>
            </a:r>
            <a:endParaRPr sz="2000" dirty="0">
              <a:latin typeface="Georgia"/>
              <a:cs typeface="Georgia"/>
            </a:endParaRPr>
          </a:p>
          <a:p>
            <a:pPr>
              <a:lnSpc>
                <a:spcPct val="100000"/>
              </a:lnSpc>
              <a:buFont typeface="Arial"/>
              <a:buChar char="•"/>
            </a:pPr>
            <a:endParaRPr sz="2300" dirty="0">
              <a:latin typeface="Georgia"/>
              <a:cs typeface="Georgia"/>
            </a:endParaRPr>
          </a:p>
          <a:p>
            <a:pPr>
              <a:lnSpc>
                <a:spcPct val="100000"/>
              </a:lnSpc>
              <a:spcBef>
                <a:spcPts val="15"/>
              </a:spcBef>
              <a:buFont typeface="Arial"/>
              <a:buChar char="•"/>
            </a:pPr>
            <a:endParaRPr sz="2700" dirty="0">
              <a:latin typeface="Georgia"/>
              <a:cs typeface="Georgia"/>
            </a:endParaRPr>
          </a:p>
          <a:p>
            <a:pPr marL="355600" indent="-342900">
              <a:lnSpc>
                <a:spcPct val="100000"/>
              </a:lnSpc>
              <a:spcBef>
                <a:spcPts val="5"/>
              </a:spcBef>
              <a:buFont typeface="Arial"/>
              <a:buChar char="•"/>
              <a:tabLst>
                <a:tab pos="354965" algn="l"/>
                <a:tab pos="355600" algn="l"/>
              </a:tabLst>
            </a:pPr>
            <a:r>
              <a:rPr sz="2000" dirty="0">
                <a:latin typeface="Georgia"/>
                <a:cs typeface="Georgia"/>
              </a:rPr>
              <a:t>Learn</a:t>
            </a:r>
            <a:r>
              <a:rPr sz="2000" spc="-10" dirty="0">
                <a:latin typeface="Georgia"/>
                <a:cs typeface="Georgia"/>
              </a:rPr>
              <a:t> </a:t>
            </a:r>
            <a:r>
              <a:rPr sz="2000" dirty="0">
                <a:latin typeface="Georgia"/>
                <a:cs typeface="Georgia"/>
              </a:rPr>
              <a:t>data</a:t>
            </a:r>
            <a:r>
              <a:rPr sz="2000" spc="-10" dirty="0">
                <a:latin typeface="Georgia"/>
                <a:cs typeface="Georgia"/>
              </a:rPr>
              <a:t> </a:t>
            </a:r>
            <a:r>
              <a:rPr sz="2000" dirty="0">
                <a:latin typeface="Georgia"/>
                <a:cs typeface="Georgia"/>
              </a:rPr>
              <a:t>manipulation</a:t>
            </a:r>
            <a:r>
              <a:rPr sz="2000" spc="-5" dirty="0">
                <a:latin typeface="Georgia"/>
                <a:cs typeface="Georgia"/>
              </a:rPr>
              <a:t> </a:t>
            </a:r>
            <a:r>
              <a:rPr sz="2000" dirty="0">
                <a:latin typeface="Georgia"/>
                <a:cs typeface="Georgia"/>
              </a:rPr>
              <a:t>with</a:t>
            </a:r>
            <a:r>
              <a:rPr sz="2000" spc="-10" dirty="0">
                <a:latin typeface="Georgia"/>
                <a:cs typeface="Georgia"/>
              </a:rPr>
              <a:t> Pandas</a:t>
            </a:r>
            <a:endParaRPr sz="2000" dirty="0">
              <a:latin typeface="Georgia"/>
              <a:cs typeface="Georgia"/>
            </a:endParaRPr>
          </a:p>
          <a:p>
            <a:pPr marL="355600" indent="-342900">
              <a:lnSpc>
                <a:spcPct val="100000"/>
              </a:lnSpc>
              <a:spcBef>
                <a:spcPts val="300"/>
              </a:spcBef>
              <a:buFont typeface="Arial"/>
              <a:buChar char="•"/>
              <a:tabLst>
                <a:tab pos="354965" algn="l"/>
                <a:tab pos="355600" algn="l"/>
              </a:tabLst>
            </a:pPr>
            <a:r>
              <a:rPr sz="2000" dirty="0">
                <a:latin typeface="Georgia"/>
                <a:cs typeface="Georgia"/>
              </a:rPr>
              <a:t>Jupyter</a:t>
            </a:r>
            <a:r>
              <a:rPr sz="2000" spc="-30" dirty="0">
                <a:latin typeface="Georgia"/>
                <a:cs typeface="Georgia"/>
              </a:rPr>
              <a:t> </a:t>
            </a:r>
            <a:r>
              <a:rPr sz="2000" dirty="0">
                <a:latin typeface="Georgia"/>
                <a:cs typeface="Georgia"/>
              </a:rPr>
              <a:t>Notebook:</a:t>
            </a:r>
            <a:r>
              <a:rPr sz="2000" spc="-15" dirty="0">
                <a:latin typeface="Georgia"/>
                <a:cs typeface="Georgia"/>
              </a:rPr>
              <a:t> </a:t>
            </a:r>
            <a:r>
              <a:rPr sz="2000" b="1" dirty="0">
                <a:latin typeface="Georgia"/>
                <a:cs typeface="Georgia"/>
              </a:rPr>
              <a:t>2.</a:t>
            </a:r>
            <a:r>
              <a:rPr lang="en-CA" sz="2000" b="1" dirty="0">
                <a:latin typeface="Georgia"/>
                <a:cs typeface="Georgia"/>
              </a:rPr>
              <a:t>3</a:t>
            </a:r>
            <a:r>
              <a:rPr sz="2000" b="1" spc="-20" dirty="0">
                <a:latin typeface="Georgia"/>
                <a:cs typeface="Georgia"/>
              </a:rPr>
              <a:t> </a:t>
            </a:r>
            <a:r>
              <a:rPr sz="2000" b="1" spc="-10" dirty="0">
                <a:latin typeface="Georgia"/>
                <a:cs typeface="Georgia"/>
              </a:rPr>
              <a:t>Pandas</a:t>
            </a:r>
            <a:endParaRPr sz="2000" dirty="0">
              <a:latin typeface="Georgia"/>
              <a:cs typeface="Georgia"/>
            </a:endParaRPr>
          </a:p>
        </p:txBody>
      </p:sp>
      <p:pic>
        <p:nvPicPr>
          <p:cNvPr id="4" name="object 4"/>
          <p:cNvPicPr/>
          <p:nvPr/>
        </p:nvPicPr>
        <p:blipFill>
          <a:blip r:embed="rId2" cstate="print"/>
          <a:stretch>
            <a:fillRect/>
          </a:stretch>
        </p:blipFill>
        <p:spPr>
          <a:xfrm>
            <a:off x="1375708" y="4666253"/>
            <a:ext cx="3209102" cy="650630"/>
          </a:xfrm>
          <a:prstGeom prst="rect">
            <a:avLst/>
          </a:prstGeom>
        </p:spPr>
      </p:pic>
      <p:pic>
        <p:nvPicPr>
          <p:cNvPr id="5" name="object 5"/>
          <p:cNvPicPr/>
          <p:nvPr/>
        </p:nvPicPr>
        <p:blipFill>
          <a:blip r:embed="rId3" cstate="print"/>
          <a:stretch>
            <a:fillRect/>
          </a:stretch>
        </p:blipFill>
        <p:spPr>
          <a:xfrm>
            <a:off x="6498536" y="4659115"/>
            <a:ext cx="2098147" cy="62739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Scikit-learn</a:t>
            </a:r>
          </a:p>
        </p:txBody>
      </p:sp>
      <p:sp>
        <p:nvSpPr>
          <p:cNvPr id="3" name="object 3"/>
          <p:cNvSpPr txBox="1"/>
          <p:nvPr/>
        </p:nvSpPr>
        <p:spPr>
          <a:xfrm>
            <a:off x="688340" y="882751"/>
            <a:ext cx="9080500" cy="4828540"/>
          </a:xfrm>
          <a:prstGeom prst="rect">
            <a:avLst/>
          </a:prstGeom>
        </p:spPr>
        <p:txBody>
          <a:bodyPr vert="horz" wrap="square" lIns="0" tIns="50800" rIns="0" bIns="0" rtlCol="0">
            <a:spAutoFit/>
          </a:bodyPr>
          <a:lstStyle/>
          <a:p>
            <a:pPr marL="355600" indent="-342900">
              <a:lnSpc>
                <a:spcPct val="100000"/>
              </a:lnSpc>
              <a:spcBef>
                <a:spcPts val="400"/>
              </a:spcBef>
              <a:buFont typeface="Arial"/>
              <a:buChar char="•"/>
              <a:tabLst>
                <a:tab pos="354965" algn="l"/>
                <a:tab pos="355600" algn="l"/>
              </a:tabLst>
            </a:pPr>
            <a:r>
              <a:rPr sz="2000" dirty="0">
                <a:latin typeface="Georgia"/>
                <a:cs typeface="Georgia"/>
              </a:rPr>
              <a:t>A</a:t>
            </a:r>
            <a:r>
              <a:rPr sz="2000" spc="-5" dirty="0">
                <a:latin typeface="Georgia"/>
                <a:cs typeface="Georgia"/>
              </a:rPr>
              <a:t> </a:t>
            </a:r>
            <a:r>
              <a:rPr sz="2000" dirty="0">
                <a:latin typeface="Georgia"/>
                <a:cs typeface="Georgia"/>
              </a:rPr>
              <a:t>Python</a:t>
            </a:r>
            <a:r>
              <a:rPr sz="2000" spc="5" dirty="0">
                <a:latin typeface="Georgia"/>
                <a:cs typeface="Georgia"/>
              </a:rPr>
              <a:t> </a:t>
            </a:r>
            <a:r>
              <a:rPr sz="2000" dirty="0">
                <a:latin typeface="Georgia"/>
                <a:cs typeface="Georgia"/>
              </a:rPr>
              <a:t>library</a:t>
            </a:r>
            <a:r>
              <a:rPr sz="2000" spc="5" dirty="0">
                <a:latin typeface="Georgia"/>
                <a:cs typeface="Georgia"/>
              </a:rPr>
              <a:t> </a:t>
            </a:r>
            <a:r>
              <a:rPr sz="2000" dirty="0">
                <a:latin typeface="Georgia"/>
                <a:cs typeface="Georgia"/>
              </a:rPr>
              <a:t>of</a:t>
            </a:r>
            <a:r>
              <a:rPr sz="2000" spc="-5" dirty="0">
                <a:latin typeface="Georgia"/>
                <a:cs typeface="Georgia"/>
              </a:rPr>
              <a:t> </a:t>
            </a:r>
            <a:r>
              <a:rPr sz="2000" dirty="0">
                <a:latin typeface="Georgia"/>
                <a:cs typeface="Georgia"/>
              </a:rPr>
              <a:t>machine</a:t>
            </a:r>
            <a:r>
              <a:rPr sz="2000" spc="-10" dirty="0">
                <a:latin typeface="Georgia"/>
                <a:cs typeface="Georgia"/>
              </a:rPr>
              <a:t> </a:t>
            </a:r>
            <a:r>
              <a:rPr sz="2000" dirty="0">
                <a:latin typeface="Georgia"/>
                <a:cs typeface="Georgia"/>
              </a:rPr>
              <a:t>learning</a:t>
            </a:r>
            <a:r>
              <a:rPr sz="2000" spc="-5" dirty="0">
                <a:latin typeface="Georgia"/>
                <a:cs typeface="Georgia"/>
              </a:rPr>
              <a:t> </a:t>
            </a:r>
            <a:r>
              <a:rPr sz="2000" spc="-10" dirty="0">
                <a:latin typeface="Georgia"/>
                <a:cs typeface="Georgia"/>
              </a:rPr>
              <a:t>algorithms</a:t>
            </a:r>
            <a:endParaRPr sz="2000">
              <a:latin typeface="Georgia"/>
              <a:cs typeface="Georgia"/>
            </a:endParaRPr>
          </a:p>
          <a:p>
            <a:pPr marL="355600" indent="-342900">
              <a:lnSpc>
                <a:spcPct val="100000"/>
              </a:lnSpc>
              <a:spcBef>
                <a:spcPts val="300"/>
              </a:spcBef>
              <a:buFont typeface="Arial"/>
              <a:buChar char="•"/>
              <a:tabLst>
                <a:tab pos="354965" algn="l"/>
                <a:tab pos="355600" algn="l"/>
              </a:tabLst>
            </a:pPr>
            <a:r>
              <a:rPr sz="2000" dirty="0">
                <a:latin typeface="Georgia"/>
                <a:cs typeface="Georgia"/>
              </a:rPr>
              <a:t>Consistent</a:t>
            </a:r>
            <a:r>
              <a:rPr sz="2000" spc="-55" dirty="0">
                <a:latin typeface="Georgia"/>
                <a:cs typeface="Georgia"/>
              </a:rPr>
              <a:t> </a:t>
            </a:r>
            <a:r>
              <a:rPr sz="2000" dirty="0">
                <a:latin typeface="Georgia"/>
                <a:cs typeface="Georgia"/>
              </a:rPr>
              <a:t>application</a:t>
            </a:r>
            <a:r>
              <a:rPr sz="2000" spc="-10" dirty="0">
                <a:latin typeface="Georgia"/>
                <a:cs typeface="Georgia"/>
              </a:rPr>
              <a:t> </a:t>
            </a:r>
            <a:r>
              <a:rPr sz="2000" dirty="0">
                <a:latin typeface="Georgia"/>
                <a:cs typeface="Georgia"/>
              </a:rPr>
              <a:t>interface</a:t>
            </a:r>
            <a:r>
              <a:rPr sz="2000" spc="-25" dirty="0">
                <a:latin typeface="Georgia"/>
                <a:cs typeface="Georgia"/>
              </a:rPr>
              <a:t> </a:t>
            </a:r>
            <a:r>
              <a:rPr sz="2000" spc="-10" dirty="0">
                <a:latin typeface="Georgia"/>
                <a:cs typeface="Georgia"/>
              </a:rPr>
              <a:t>(API)</a:t>
            </a:r>
            <a:endParaRPr sz="2000">
              <a:latin typeface="Georgia"/>
              <a:cs typeface="Georgia"/>
            </a:endParaRPr>
          </a:p>
          <a:p>
            <a:pPr marL="355600" indent="-342900">
              <a:lnSpc>
                <a:spcPct val="100000"/>
              </a:lnSpc>
              <a:spcBef>
                <a:spcPts val="300"/>
              </a:spcBef>
              <a:buFont typeface="Arial"/>
              <a:buChar char="•"/>
              <a:tabLst>
                <a:tab pos="354965" algn="l"/>
                <a:tab pos="355600" algn="l"/>
              </a:tabLst>
            </a:pPr>
            <a:r>
              <a:rPr sz="2000" dirty="0">
                <a:latin typeface="Georgia"/>
                <a:cs typeface="Georgia"/>
              </a:rPr>
              <a:t>Four</a:t>
            </a:r>
            <a:r>
              <a:rPr sz="2000" spc="-15" dirty="0">
                <a:latin typeface="Georgia"/>
                <a:cs typeface="Georgia"/>
              </a:rPr>
              <a:t> </a:t>
            </a:r>
            <a:r>
              <a:rPr sz="2000" dirty="0">
                <a:latin typeface="Georgia"/>
                <a:cs typeface="Georgia"/>
              </a:rPr>
              <a:t>types</a:t>
            </a:r>
            <a:r>
              <a:rPr sz="2000" spc="-25" dirty="0">
                <a:latin typeface="Georgia"/>
                <a:cs typeface="Georgia"/>
              </a:rPr>
              <a:t> </a:t>
            </a:r>
            <a:r>
              <a:rPr sz="2000" dirty="0">
                <a:latin typeface="Georgia"/>
                <a:cs typeface="Georgia"/>
              </a:rPr>
              <a:t>of</a:t>
            </a:r>
            <a:r>
              <a:rPr sz="2000" spc="-20" dirty="0">
                <a:latin typeface="Georgia"/>
                <a:cs typeface="Georgia"/>
              </a:rPr>
              <a:t> </a:t>
            </a:r>
            <a:r>
              <a:rPr sz="2000" dirty="0">
                <a:latin typeface="Georgia"/>
                <a:cs typeface="Georgia"/>
              </a:rPr>
              <a:t>objects</a:t>
            </a:r>
            <a:r>
              <a:rPr sz="2000" spc="-25" dirty="0">
                <a:latin typeface="Georgia"/>
                <a:cs typeface="Georgia"/>
              </a:rPr>
              <a:t> </a:t>
            </a:r>
            <a:r>
              <a:rPr sz="2000" dirty="0">
                <a:latin typeface="Georgia"/>
                <a:cs typeface="Georgia"/>
              </a:rPr>
              <a:t>implement</a:t>
            </a:r>
            <a:r>
              <a:rPr sz="2000" spc="-45" dirty="0">
                <a:latin typeface="Georgia"/>
                <a:cs typeface="Georgia"/>
              </a:rPr>
              <a:t> </a:t>
            </a:r>
            <a:r>
              <a:rPr sz="2000" dirty="0">
                <a:latin typeface="Georgia"/>
                <a:cs typeface="Georgia"/>
              </a:rPr>
              <a:t>the</a:t>
            </a:r>
            <a:r>
              <a:rPr sz="2000" spc="-20" dirty="0">
                <a:latin typeface="Georgia"/>
                <a:cs typeface="Georgia"/>
              </a:rPr>
              <a:t> </a:t>
            </a:r>
            <a:r>
              <a:rPr sz="2000" dirty="0">
                <a:latin typeface="Georgia"/>
                <a:cs typeface="Georgia"/>
              </a:rPr>
              <a:t>machine</a:t>
            </a:r>
            <a:r>
              <a:rPr sz="2000" spc="-10" dirty="0">
                <a:latin typeface="Georgia"/>
                <a:cs typeface="Georgia"/>
              </a:rPr>
              <a:t> </a:t>
            </a:r>
            <a:r>
              <a:rPr sz="2000" dirty="0">
                <a:latin typeface="Georgia"/>
                <a:cs typeface="Georgia"/>
              </a:rPr>
              <a:t>learning</a:t>
            </a:r>
            <a:r>
              <a:rPr sz="2000" spc="-15" dirty="0">
                <a:latin typeface="Georgia"/>
                <a:cs typeface="Georgia"/>
              </a:rPr>
              <a:t> </a:t>
            </a:r>
            <a:r>
              <a:rPr sz="2000" dirty="0">
                <a:latin typeface="Georgia"/>
                <a:cs typeface="Georgia"/>
              </a:rPr>
              <a:t>tasks</a:t>
            </a:r>
            <a:r>
              <a:rPr sz="2000" spc="-5" dirty="0">
                <a:latin typeface="Georgia"/>
                <a:cs typeface="Georgia"/>
              </a:rPr>
              <a:t> </a:t>
            </a:r>
            <a:r>
              <a:rPr sz="2000" dirty="0">
                <a:latin typeface="Georgia"/>
                <a:cs typeface="Georgia"/>
              </a:rPr>
              <a:t>we</a:t>
            </a:r>
            <a:r>
              <a:rPr sz="2000" spc="-10" dirty="0">
                <a:latin typeface="Georgia"/>
                <a:cs typeface="Georgia"/>
              </a:rPr>
              <a:t> learned</a:t>
            </a:r>
            <a:endParaRPr sz="2000">
              <a:latin typeface="Georgia"/>
              <a:cs typeface="Georgia"/>
            </a:endParaRPr>
          </a:p>
          <a:p>
            <a:pPr marL="756285" lvl="1" indent="-287020">
              <a:lnSpc>
                <a:spcPct val="100000"/>
              </a:lnSpc>
              <a:spcBef>
                <a:spcPts val="310"/>
              </a:spcBef>
              <a:buFont typeface="Arial"/>
              <a:buChar char="•"/>
              <a:tabLst>
                <a:tab pos="756285" algn="l"/>
                <a:tab pos="756920" algn="l"/>
              </a:tabLst>
            </a:pPr>
            <a:r>
              <a:rPr sz="1800" b="1" spc="-10" dirty="0">
                <a:latin typeface="Georgia"/>
                <a:cs typeface="Georgia"/>
              </a:rPr>
              <a:t>regressor</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b="1" spc="-10" dirty="0">
                <a:latin typeface="Georgia"/>
                <a:cs typeface="Georgia"/>
              </a:rPr>
              <a:t>classifier</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b="1" spc="-10" dirty="0">
                <a:latin typeface="Georgia"/>
                <a:cs typeface="Georgia"/>
              </a:rPr>
              <a:t>clusterer</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b="1" spc="-10" dirty="0">
                <a:latin typeface="Georgia"/>
                <a:cs typeface="Georgia"/>
              </a:rPr>
              <a:t>transformer</a:t>
            </a:r>
            <a:endParaRPr sz="1800">
              <a:latin typeface="Georgia"/>
              <a:cs typeface="Georgia"/>
            </a:endParaRPr>
          </a:p>
          <a:p>
            <a:pPr lvl="1">
              <a:lnSpc>
                <a:spcPct val="100000"/>
              </a:lnSpc>
              <a:spcBef>
                <a:spcPts val="40"/>
              </a:spcBef>
              <a:buFont typeface="Arial"/>
              <a:buChar char="•"/>
            </a:pPr>
            <a:endParaRPr sz="2600">
              <a:latin typeface="Georgia"/>
              <a:cs typeface="Georgia"/>
            </a:endParaRPr>
          </a:p>
          <a:p>
            <a:pPr marL="355600" indent="-342900">
              <a:lnSpc>
                <a:spcPct val="100000"/>
              </a:lnSpc>
              <a:buFont typeface="Arial"/>
              <a:buChar char="•"/>
              <a:tabLst>
                <a:tab pos="354965" algn="l"/>
                <a:tab pos="355600" algn="l"/>
              </a:tabLst>
            </a:pPr>
            <a:r>
              <a:rPr sz="2000" dirty="0">
                <a:latin typeface="Georgia"/>
                <a:cs typeface="Georgia"/>
              </a:rPr>
              <a:t>Each</a:t>
            </a:r>
            <a:r>
              <a:rPr sz="2000" spc="-5" dirty="0">
                <a:latin typeface="Georgia"/>
                <a:cs typeface="Georgia"/>
              </a:rPr>
              <a:t> </a:t>
            </a:r>
            <a:r>
              <a:rPr sz="2000" dirty="0">
                <a:latin typeface="Georgia"/>
                <a:cs typeface="Georgia"/>
              </a:rPr>
              <a:t>type</a:t>
            </a:r>
            <a:r>
              <a:rPr sz="2000" spc="-25" dirty="0">
                <a:latin typeface="Georgia"/>
                <a:cs typeface="Georgia"/>
              </a:rPr>
              <a:t> </a:t>
            </a:r>
            <a:r>
              <a:rPr sz="2000" dirty="0">
                <a:latin typeface="Georgia"/>
                <a:cs typeface="Georgia"/>
              </a:rPr>
              <a:t>of</a:t>
            </a:r>
            <a:r>
              <a:rPr sz="2000" spc="-10" dirty="0">
                <a:latin typeface="Georgia"/>
                <a:cs typeface="Georgia"/>
              </a:rPr>
              <a:t> </a:t>
            </a:r>
            <a:r>
              <a:rPr sz="2000" dirty="0">
                <a:latin typeface="Georgia"/>
                <a:cs typeface="Georgia"/>
              </a:rPr>
              <a:t>object</a:t>
            </a:r>
            <a:r>
              <a:rPr sz="2000" spc="-35" dirty="0">
                <a:latin typeface="Georgia"/>
                <a:cs typeface="Georgia"/>
              </a:rPr>
              <a:t> </a:t>
            </a:r>
            <a:r>
              <a:rPr sz="2000" dirty="0">
                <a:latin typeface="Georgia"/>
                <a:cs typeface="Georgia"/>
              </a:rPr>
              <a:t>has</a:t>
            </a:r>
            <a:r>
              <a:rPr sz="2000" spc="-10" dirty="0">
                <a:latin typeface="Georgia"/>
                <a:cs typeface="Georgia"/>
              </a:rPr>
              <a:t> </a:t>
            </a:r>
            <a:r>
              <a:rPr sz="2000" dirty="0">
                <a:latin typeface="Georgia"/>
                <a:cs typeface="Georgia"/>
              </a:rPr>
              <a:t>prescribed</a:t>
            </a:r>
            <a:r>
              <a:rPr sz="2000" spc="-15" dirty="0">
                <a:latin typeface="Georgia"/>
                <a:cs typeface="Georgia"/>
              </a:rPr>
              <a:t> </a:t>
            </a:r>
            <a:r>
              <a:rPr sz="2000" dirty="0">
                <a:latin typeface="Georgia"/>
                <a:cs typeface="Georgia"/>
              </a:rPr>
              <a:t>methods</a:t>
            </a:r>
            <a:r>
              <a:rPr sz="2000" spc="-40" dirty="0">
                <a:latin typeface="Georgia"/>
                <a:cs typeface="Georgia"/>
              </a:rPr>
              <a:t> </a:t>
            </a:r>
            <a:r>
              <a:rPr sz="2000" dirty="0">
                <a:latin typeface="Georgia"/>
                <a:cs typeface="Georgia"/>
              </a:rPr>
              <a:t>it</a:t>
            </a:r>
            <a:r>
              <a:rPr sz="2000" spc="-10" dirty="0">
                <a:latin typeface="Georgia"/>
                <a:cs typeface="Georgia"/>
              </a:rPr>
              <a:t> </a:t>
            </a:r>
            <a:r>
              <a:rPr sz="2000" dirty="0">
                <a:latin typeface="Georgia"/>
                <a:cs typeface="Georgia"/>
              </a:rPr>
              <a:t>needs</a:t>
            </a:r>
            <a:r>
              <a:rPr sz="2000" spc="-25" dirty="0">
                <a:latin typeface="Georgia"/>
                <a:cs typeface="Georgia"/>
              </a:rPr>
              <a:t> </a:t>
            </a:r>
            <a:r>
              <a:rPr sz="2000" dirty="0">
                <a:latin typeface="Georgia"/>
                <a:cs typeface="Georgia"/>
              </a:rPr>
              <a:t>to</a:t>
            </a:r>
            <a:r>
              <a:rPr sz="2000" spc="-20" dirty="0">
                <a:latin typeface="Georgia"/>
                <a:cs typeface="Georgia"/>
              </a:rPr>
              <a:t> </a:t>
            </a:r>
            <a:r>
              <a:rPr sz="2000" spc="-10" dirty="0">
                <a:latin typeface="Georgia"/>
                <a:cs typeface="Georgia"/>
              </a:rPr>
              <a:t>implement</a:t>
            </a:r>
            <a:endParaRPr sz="2000">
              <a:latin typeface="Georgia"/>
              <a:cs typeface="Georgia"/>
            </a:endParaRPr>
          </a:p>
          <a:p>
            <a:pPr marL="756285" lvl="1" indent="-287020">
              <a:lnSpc>
                <a:spcPct val="100000"/>
              </a:lnSpc>
              <a:spcBef>
                <a:spcPts val="305"/>
              </a:spcBef>
              <a:buFont typeface="Arial"/>
              <a:buChar char="•"/>
              <a:tabLst>
                <a:tab pos="756285" algn="l"/>
                <a:tab pos="756920" algn="l"/>
              </a:tabLst>
            </a:pPr>
            <a:r>
              <a:rPr sz="1800" b="1" dirty="0">
                <a:latin typeface="Georgia"/>
                <a:cs typeface="Georgia"/>
              </a:rPr>
              <a:t>fit</a:t>
            </a:r>
            <a:r>
              <a:rPr sz="1800" b="1" spc="-45" dirty="0">
                <a:latin typeface="Georgia"/>
                <a:cs typeface="Georgia"/>
              </a:rPr>
              <a:t> </a:t>
            </a:r>
            <a:r>
              <a:rPr sz="1800" dirty="0">
                <a:latin typeface="Georgia"/>
                <a:cs typeface="Georgia"/>
              </a:rPr>
              <a:t>–</a:t>
            </a:r>
            <a:r>
              <a:rPr sz="1800" spc="10" dirty="0">
                <a:latin typeface="Georgia"/>
                <a:cs typeface="Georgia"/>
              </a:rPr>
              <a:t> </a:t>
            </a:r>
            <a:r>
              <a:rPr sz="1800" dirty="0">
                <a:latin typeface="Georgia"/>
                <a:cs typeface="Georgia"/>
              </a:rPr>
              <a:t>fit</a:t>
            </a:r>
            <a:r>
              <a:rPr sz="1800" spc="-10" dirty="0">
                <a:latin typeface="Georgia"/>
                <a:cs typeface="Georgia"/>
              </a:rPr>
              <a:t> </a:t>
            </a:r>
            <a:r>
              <a:rPr sz="1800" dirty="0">
                <a:latin typeface="Georgia"/>
                <a:cs typeface="Georgia"/>
              </a:rPr>
              <a:t>model</a:t>
            </a:r>
            <a:r>
              <a:rPr sz="1800" spc="5" dirty="0">
                <a:latin typeface="Georgia"/>
                <a:cs typeface="Georgia"/>
              </a:rPr>
              <a:t> </a:t>
            </a:r>
            <a:r>
              <a:rPr sz="1800" dirty="0">
                <a:latin typeface="Cambria Math"/>
                <a:cs typeface="Cambria Math"/>
              </a:rPr>
              <a:t>𝑓</a:t>
            </a:r>
            <a:r>
              <a:rPr sz="1800" spc="80" dirty="0">
                <a:latin typeface="Cambria Math"/>
                <a:cs typeface="Cambria Math"/>
              </a:rPr>
              <a:t> </a:t>
            </a:r>
            <a:r>
              <a:rPr sz="1800" dirty="0">
                <a:latin typeface="Georgia"/>
                <a:cs typeface="Georgia"/>
              </a:rPr>
              <a:t>to features</a:t>
            </a:r>
            <a:r>
              <a:rPr sz="1800" spc="15" dirty="0">
                <a:latin typeface="Georgia"/>
                <a:cs typeface="Georgia"/>
              </a:rPr>
              <a:t> </a:t>
            </a:r>
            <a:r>
              <a:rPr sz="1800" dirty="0">
                <a:latin typeface="Cambria Math"/>
                <a:cs typeface="Cambria Math"/>
              </a:rPr>
              <a:t>𝑿</a:t>
            </a:r>
            <a:r>
              <a:rPr sz="1800" spc="35" dirty="0">
                <a:latin typeface="Cambria Math"/>
                <a:cs typeface="Cambria Math"/>
              </a:rPr>
              <a:t> </a:t>
            </a:r>
            <a:r>
              <a:rPr sz="1800" dirty="0">
                <a:latin typeface="Georgia"/>
                <a:cs typeface="Georgia"/>
              </a:rPr>
              <a:t>[and</a:t>
            </a:r>
            <a:r>
              <a:rPr sz="1800" spc="-10" dirty="0">
                <a:latin typeface="Georgia"/>
                <a:cs typeface="Georgia"/>
              </a:rPr>
              <a:t> </a:t>
            </a:r>
            <a:r>
              <a:rPr sz="1800" dirty="0">
                <a:latin typeface="Georgia"/>
                <a:cs typeface="Georgia"/>
              </a:rPr>
              <a:t>outputs</a:t>
            </a:r>
            <a:r>
              <a:rPr sz="1800" spc="5" dirty="0">
                <a:latin typeface="Georgia"/>
                <a:cs typeface="Georgia"/>
              </a:rPr>
              <a:t> </a:t>
            </a:r>
            <a:r>
              <a:rPr sz="1800" dirty="0">
                <a:latin typeface="Cambria Math"/>
                <a:cs typeface="Cambria Math"/>
              </a:rPr>
              <a:t>𝒚</a:t>
            </a:r>
            <a:r>
              <a:rPr sz="1800" spc="45" dirty="0">
                <a:latin typeface="Cambria Math"/>
                <a:cs typeface="Cambria Math"/>
              </a:rPr>
              <a:t> </a:t>
            </a:r>
            <a:r>
              <a:rPr sz="1800" dirty="0">
                <a:latin typeface="Georgia"/>
                <a:cs typeface="Georgia"/>
              </a:rPr>
              <a:t>for</a:t>
            </a:r>
            <a:r>
              <a:rPr sz="1800" spc="-5" dirty="0">
                <a:latin typeface="Georgia"/>
                <a:cs typeface="Georgia"/>
              </a:rPr>
              <a:t> </a:t>
            </a:r>
            <a:r>
              <a:rPr sz="1800" dirty="0">
                <a:latin typeface="Georgia"/>
                <a:cs typeface="Georgia"/>
              </a:rPr>
              <a:t>regressors</a:t>
            </a:r>
            <a:r>
              <a:rPr sz="1800" spc="-10" dirty="0">
                <a:latin typeface="Georgia"/>
                <a:cs typeface="Georgia"/>
              </a:rPr>
              <a:t> </a:t>
            </a:r>
            <a:r>
              <a:rPr sz="1800" dirty="0">
                <a:latin typeface="Georgia"/>
                <a:cs typeface="Georgia"/>
              </a:rPr>
              <a:t>and </a:t>
            </a:r>
            <a:r>
              <a:rPr sz="1800" spc="-10" dirty="0">
                <a:latin typeface="Georgia"/>
                <a:cs typeface="Georgia"/>
              </a:rPr>
              <a:t>classifiers]</a:t>
            </a:r>
            <a:endParaRPr sz="1800">
              <a:latin typeface="Georgia"/>
              <a:cs typeface="Georgia"/>
            </a:endParaRPr>
          </a:p>
          <a:p>
            <a:pPr marL="756285" marR="632460" lvl="1" indent="-287020">
              <a:lnSpc>
                <a:spcPct val="100000"/>
              </a:lnSpc>
              <a:spcBef>
                <a:spcPts val="305"/>
              </a:spcBef>
              <a:buFont typeface="Arial"/>
              <a:buChar char="•"/>
              <a:tabLst>
                <a:tab pos="756285" algn="l"/>
                <a:tab pos="756920" algn="l"/>
              </a:tabLst>
            </a:pPr>
            <a:r>
              <a:rPr sz="1800" b="1" dirty="0">
                <a:latin typeface="Georgia"/>
                <a:cs typeface="Georgia"/>
              </a:rPr>
              <a:t>predict</a:t>
            </a:r>
            <a:r>
              <a:rPr sz="1800" b="1" spc="-30" dirty="0">
                <a:latin typeface="Georgia"/>
                <a:cs typeface="Georgia"/>
              </a:rPr>
              <a:t> </a:t>
            </a:r>
            <a:r>
              <a:rPr sz="1800" dirty="0">
                <a:latin typeface="Georgia"/>
                <a:cs typeface="Georgia"/>
              </a:rPr>
              <a:t>–</a:t>
            </a:r>
            <a:r>
              <a:rPr sz="1800" spc="-10" dirty="0">
                <a:latin typeface="Georgia"/>
                <a:cs typeface="Georgia"/>
              </a:rPr>
              <a:t> </a:t>
            </a:r>
            <a:r>
              <a:rPr sz="1800" dirty="0">
                <a:latin typeface="Georgia"/>
                <a:cs typeface="Georgia"/>
              </a:rPr>
              <a:t>apply</a:t>
            </a:r>
            <a:r>
              <a:rPr sz="1800" spc="-20" dirty="0">
                <a:latin typeface="Georgia"/>
                <a:cs typeface="Georgia"/>
              </a:rPr>
              <a:t> </a:t>
            </a:r>
            <a:r>
              <a:rPr sz="1800" dirty="0">
                <a:latin typeface="Georgia"/>
                <a:cs typeface="Georgia"/>
              </a:rPr>
              <a:t>fitted</a:t>
            </a:r>
            <a:r>
              <a:rPr sz="1800" spc="-5" dirty="0">
                <a:latin typeface="Georgia"/>
                <a:cs typeface="Georgia"/>
              </a:rPr>
              <a:t> </a:t>
            </a:r>
            <a:r>
              <a:rPr sz="1800" dirty="0">
                <a:latin typeface="Georgia"/>
                <a:cs typeface="Georgia"/>
              </a:rPr>
              <a:t>model</a:t>
            </a:r>
            <a:r>
              <a:rPr sz="1800" spc="15" dirty="0">
                <a:latin typeface="Georgia"/>
                <a:cs typeface="Georgia"/>
              </a:rPr>
              <a:t> </a:t>
            </a:r>
            <a:r>
              <a:rPr sz="1800" dirty="0">
                <a:latin typeface="Cambria Math"/>
                <a:cs typeface="Cambria Math"/>
              </a:rPr>
              <a:t>𝑓</a:t>
            </a:r>
            <a:r>
              <a:rPr sz="1800" spc="85" dirty="0">
                <a:latin typeface="Cambria Math"/>
                <a:cs typeface="Cambria Math"/>
              </a:rPr>
              <a:t> </a:t>
            </a:r>
            <a:r>
              <a:rPr sz="1800" dirty="0">
                <a:latin typeface="Georgia"/>
                <a:cs typeface="Georgia"/>
              </a:rPr>
              <a:t>to a</a:t>
            </a:r>
            <a:r>
              <a:rPr sz="1800" spc="5" dirty="0">
                <a:latin typeface="Georgia"/>
                <a:cs typeface="Georgia"/>
              </a:rPr>
              <a:t> </a:t>
            </a:r>
            <a:r>
              <a:rPr sz="1800" dirty="0">
                <a:latin typeface="Georgia"/>
                <a:cs typeface="Georgia"/>
              </a:rPr>
              <a:t>feature matrix</a:t>
            </a:r>
            <a:r>
              <a:rPr sz="1800" spc="20" dirty="0">
                <a:latin typeface="Georgia"/>
                <a:cs typeface="Georgia"/>
              </a:rPr>
              <a:t> </a:t>
            </a:r>
            <a:r>
              <a:rPr sz="1800" dirty="0">
                <a:latin typeface="Cambria Math"/>
                <a:cs typeface="Cambria Math"/>
              </a:rPr>
              <a:t>𝑿</a:t>
            </a:r>
            <a:r>
              <a:rPr sz="1800" spc="25" dirty="0">
                <a:latin typeface="Cambria Math"/>
                <a:cs typeface="Cambria Math"/>
              </a:rPr>
              <a:t> </a:t>
            </a:r>
            <a:r>
              <a:rPr sz="1800" dirty="0">
                <a:latin typeface="Georgia"/>
                <a:cs typeface="Georgia"/>
              </a:rPr>
              <a:t>to</a:t>
            </a:r>
            <a:r>
              <a:rPr sz="1800" spc="5" dirty="0">
                <a:latin typeface="Georgia"/>
                <a:cs typeface="Georgia"/>
              </a:rPr>
              <a:t> </a:t>
            </a:r>
            <a:r>
              <a:rPr sz="1800" dirty="0">
                <a:latin typeface="Georgia"/>
                <a:cs typeface="Georgia"/>
              </a:rPr>
              <a:t>predict</a:t>
            </a:r>
            <a:r>
              <a:rPr sz="1800" spc="-5" dirty="0">
                <a:latin typeface="Georgia"/>
                <a:cs typeface="Georgia"/>
              </a:rPr>
              <a:t> </a:t>
            </a:r>
            <a:r>
              <a:rPr sz="1800" dirty="0">
                <a:latin typeface="Georgia"/>
                <a:cs typeface="Georgia"/>
              </a:rPr>
              <a:t>outputs</a:t>
            </a:r>
            <a:r>
              <a:rPr sz="1800" spc="15" dirty="0">
                <a:latin typeface="Georgia"/>
                <a:cs typeface="Georgia"/>
              </a:rPr>
              <a:t> </a:t>
            </a:r>
            <a:r>
              <a:rPr sz="1800" spc="-1260" dirty="0">
                <a:latin typeface="Cambria Math"/>
                <a:cs typeface="Cambria Math"/>
              </a:rPr>
              <a:t>𝒚</a:t>
            </a:r>
            <a:r>
              <a:rPr sz="2700" spc="-330" baseline="1543" dirty="0">
                <a:latin typeface="Cambria Math"/>
                <a:cs typeface="Cambria Math"/>
              </a:rPr>
              <a:t>ෝ</a:t>
            </a:r>
            <a:r>
              <a:rPr sz="2700" spc="142" baseline="1543" dirty="0">
                <a:latin typeface="Cambria Math"/>
                <a:cs typeface="Cambria Math"/>
              </a:rPr>
              <a:t> </a:t>
            </a:r>
            <a:r>
              <a:rPr sz="1800" spc="-140" dirty="0">
                <a:latin typeface="Georgia"/>
                <a:cs typeface="Georgia"/>
              </a:rPr>
              <a:t>for </a:t>
            </a:r>
            <a:r>
              <a:rPr sz="1800" dirty="0">
                <a:latin typeface="Georgia"/>
                <a:cs typeface="Georgia"/>
              </a:rPr>
              <a:t>regressors,</a:t>
            </a:r>
            <a:r>
              <a:rPr sz="1800" spc="-20" dirty="0">
                <a:latin typeface="Georgia"/>
                <a:cs typeface="Georgia"/>
              </a:rPr>
              <a:t> </a:t>
            </a:r>
            <a:r>
              <a:rPr sz="1800" dirty="0">
                <a:latin typeface="Georgia"/>
                <a:cs typeface="Georgia"/>
              </a:rPr>
              <a:t>classifiers</a:t>
            </a:r>
            <a:r>
              <a:rPr sz="1800" spc="-35" dirty="0">
                <a:latin typeface="Georgia"/>
                <a:cs typeface="Georgia"/>
              </a:rPr>
              <a:t> </a:t>
            </a:r>
            <a:r>
              <a:rPr sz="1800" dirty="0">
                <a:latin typeface="Georgia"/>
                <a:cs typeface="Georgia"/>
              </a:rPr>
              <a:t>and</a:t>
            </a:r>
            <a:r>
              <a:rPr sz="1800" spc="-5" dirty="0">
                <a:latin typeface="Georgia"/>
                <a:cs typeface="Georgia"/>
              </a:rPr>
              <a:t> </a:t>
            </a:r>
            <a:r>
              <a:rPr sz="1800" spc="-10" dirty="0">
                <a:latin typeface="Georgia"/>
                <a:cs typeface="Georgia"/>
              </a:rPr>
              <a:t>clusterers</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b="1" dirty="0">
                <a:latin typeface="Georgia"/>
                <a:cs typeface="Georgia"/>
              </a:rPr>
              <a:t>score</a:t>
            </a:r>
            <a:r>
              <a:rPr sz="1800" b="1" spc="-35" dirty="0">
                <a:latin typeface="Georgia"/>
                <a:cs typeface="Georgia"/>
              </a:rPr>
              <a:t> </a:t>
            </a:r>
            <a:r>
              <a:rPr sz="1800" dirty="0">
                <a:latin typeface="Georgia"/>
                <a:cs typeface="Georgia"/>
              </a:rPr>
              <a:t>–</a:t>
            </a:r>
            <a:r>
              <a:rPr sz="1800" spc="-10" dirty="0">
                <a:latin typeface="Georgia"/>
                <a:cs typeface="Georgia"/>
              </a:rPr>
              <a:t> </a:t>
            </a:r>
            <a:r>
              <a:rPr sz="1800" dirty="0">
                <a:latin typeface="Georgia"/>
                <a:cs typeface="Georgia"/>
              </a:rPr>
              <a:t>evaluation</a:t>
            </a:r>
            <a:r>
              <a:rPr sz="1800" spc="15" dirty="0">
                <a:latin typeface="Georgia"/>
                <a:cs typeface="Georgia"/>
              </a:rPr>
              <a:t> </a:t>
            </a:r>
            <a:r>
              <a:rPr sz="1800" dirty="0">
                <a:latin typeface="Georgia"/>
                <a:cs typeface="Georgia"/>
              </a:rPr>
              <a:t>metric</a:t>
            </a:r>
            <a:r>
              <a:rPr sz="1800" spc="-15" dirty="0">
                <a:latin typeface="Georgia"/>
                <a:cs typeface="Georgia"/>
              </a:rPr>
              <a:t> </a:t>
            </a:r>
            <a:r>
              <a:rPr sz="1800" dirty="0">
                <a:latin typeface="Georgia"/>
                <a:cs typeface="Georgia"/>
              </a:rPr>
              <a:t>for</a:t>
            </a:r>
            <a:r>
              <a:rPr sz="1800" spc="5" dirty="0">
                <a:latin typeface="Georgia"/>
                <a:cs typeface="Georgia"/>
              </a:rPr>
              <a:t> </a:t>
            </a:r>
            <a:r>
              <a:rPr sz="1800" dirty="0">
                <a:latin typeface="Georgia"/>
                <a:cs typeface="Georgia"/>
              </a:rPr>
              <a:t>regressors</a:t>
            </a:r>
            <a:r>
              <a:rPr sz="1800" spc="-15" dirty="0">
                <a:latin typeface="Georgia"/>
                <a:cs typeface="Georgia"/>
              </a:rPr>
              <a:t> </a:t>
            </a:r>
            <a:r>
              <a:rPr sz="1800" dirty="0">
                <a:latin typeface="Georgia"/>
                <a:cs typeface="Georgia"/>
              </a:rPr>
              <a:t>and </a:t>
            </a:r>
            <a:r>
              <a:rPr sz="1800" spc="-10" dirty="0">
                <a:latin typeface="Georgia"/>
                <a:cs typeface="Georgia"/>
              </a:rPr>
              <a:t>classifiers</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b="1" dirty="0">
                <a:latin typeface="Georgia"/>
                <a:cs typeface="Georgia"/>
              </a:rPr>
              <a:t>transform</a:t>
            </a:r>
            <a:r>
              <a:rPr sz="1800" b="1" spc="-35" dirty="0">
                <a:latin typeface="Georgia"/>
                <a:cs typeface="Georgia"/>
              </a:rPr>
              <a:t> </a:t>
            </a:r>
            <a:r>
              <a:rPr sz="1800" dirty="0">
                <a:latin typeface="Georgia"/>
                <a:cs typeface="Georgia"/>
              </a:rPr>
              <a:t>–</a:t>
            </a:r>
            <a:r>
              <a:rPr sz="1800" spc="-15" dirty="0">
                <a:latin typeface="Georgia"/>
                <a:cs typeface="Georgia"/>
              </a:rPr>
              <a:t> </a:t>
            </a:r>
            <a:r>
              <a:rPr sz="1800" dirty="0">
                <a:latin typeface="Georgia"/>
                <a:cs typeface="Georgia"/>
              </a:rPr>
              <a:t>apply</a:t>
            </a:r>
            <a:r>
              <a:rPr sz="1800" spc="-15" dirty="0">
                <a:latin typeface="Georgia"/>
                <a:cs typeface="Georgia"/>
              </a:rPr>
              <a:t> </a:t>
            </a:r>
            <a:r>
              <a:rPr sz="1800" dirty="0">
                <a:latin typeface="Georgia"/>
                <a:cs typeface="Georgia"/>
              </a:rPr>
              <a:t>feature</a:t>
            </a:r>
            <a:r>
              <a:rPr sz="1800" spc="-5" dirty="0">
                <a:latin typeface="Georgia"/>
                <a:cs typeface="Georgia"/>
              </a:rPr>
              <a:t> </a:t>
            </a:r>
            <a:r>
              <a:rPr sz="1800" dirty="0">
                <a:latin typeface="Georgia"/>
                <a:cs typeface="Georgia"/>
              </a:rPr>
              <a:t>transformation</a:t>
            </a:r>
            <a:r>
              <a:rPr sz="1800" spc="-5" dirty="0">
                <a:latin typeface="Georgia"/>
                <a:cs typeface="Georgia"/>
              </a:rPr>
              <a:t> </a:t>
            </a:r>
            <a:r>
              <a:rPr sz="1800" dirty="0">
                <a:latin typeface="Georgia"/>
                <a:cs typeface="Georgia"/>
              </a:rPr>
              <a:t>for</a:t>
            </a:r>
            <a:r>
              <a:rPr sz="1800" spc="-5" dirty="0">
                <a:latin typeface="Georgia"/>
                <a:cs typeface="Georgia"/>
              </a:rPr>
              <a:t> </a:t>
            </a:r>
            <a:r>
              <a:rPr sz="1800" spc="-10" dirty="0">
                <a:latin typeface="Georgia"/>
                <a:cs typeface="Georgia"/>
              </a:rPr>
              <a:t>transformers</a:t>
            </a:r>
            <a:endParaRPr sz="1800">
              <a:latin typeface="Georgia"/>
              <a:cs typeface="Georgia"/>
            </a:endParaRPr>
          </a:p>
          <a:p>
            <a:pPr marL="756285" lvl="1" indent="-287020">
              <a:lnSpc>
                <a:spcPct val="100000"/>
              </a:lnSpc>
              <a:spcBef>
                <a:spcPts val="300"/>
              </a:spcBef>
              <a:buFont typeface="Arial"/>
              <a:buChar char="•"/>
              <a:tabLst>
                <a:tab pos="756285" algn="l"/>
                <a:tab pos="756920" algn="l"/>
              </a:tabLst>
            </a:pPr>
            <a:r>
              <a:rPr sz="1800" b="1" dirty="0">
                <a:latin typeface="Georgia"/>
                <a:cs typeface="Georgia"/>
              </a:rPr>
              <a:t>fit_transform</a:t>
            </a:r>
            <a:r>
              <a:rPr sz="1800" b="1" spc="-15" dirty="0">
                <a:latin typeface="Georgia"/>
                <a:cs typeface="Georgia"/>
              </a:rPr>
              <a:t> </a:t>
            </a:r>
            <a:r>
              <a:rPr sz="1800" dirty="0">
                <a:latin typeface="Georgia"/>
                <a:cs typeface="Georgia"/>
              </a:rPr>
              <a:t>–</a:t>
            </a:r>
            <a:r>
              <a:rPr sz="1800" spc="5" dirty="0">
                <a:latin typeface="Georgia"/>
                <a:cs typeface="Georgia"/>
              </a:rPr>
              <a:t> </a:t>
            </a:r>
            <a:r>
              <a:rPr sz="1800" dirty="0">
                <a:latin typeface="Georgia"/>
                <a:cs typeface="Georgia"/>
              </a:rPr>
              <a:t>fit</a:t>
            </a:r>
            <a:r>
              <a:rPr sz="1800" spc="-15" dirty="0">
                <a:latin typeface="Georgia"/>
                <a:cs typeface="Georgia"/>
              </a:rPr>
              <a:t> </a:t>
            </a:r>
            <a:r>
              <a:rPr sz="1800" dirty="0">
                <a:latin typeface="Georgia"/>
                <a:cs typeface="Georgia"/>
              </a:rPr>
              <a:t>the model</a:t>
            </a:r>
            <a:r>
              <a:rPr sz="1800" spc="-10" dirty="0">
                <a:latin typeface="Georgia"/>
                <a:cs typeface="Georgia"/>
              </a:rPr>
              <a:t> </a:t>
            </a:r>
            <a:r>
              <a:rPr sz="1800" dirty="0">
                <a:latin typeface="Georgia"/>
                <a:cs typeface="Georgia"/>
              </a:rPr>
              <a:t>and</a:t>
            </a:r>
            <a:r>
              <a:rPr sz="1800" spc="-15" dirty="0">
                <a:latin typeface="Georgia"/>
                <a:cs typeface="Georgia"/>
              </a:rPr>
              <a:t> </a:t>
            </a:r>
            <a:r>
              <a:rPr sz="1800" dirty="0">
                <a:latin typeface="Georgia"/>
                <a:cs typeface="Georgia"/>
              </a:rPr>
              <a:t>apply</a:t>
            </a:r>
            <a:r>
              <a:rPr sz="1800" spc="-25" dirty="0">
                <a:latin typeface="Georgia"/>
                <a:cs typeface="Georgia"/>
              </a:rPr>
              <a:t> </a:t>
            </a:r>
            <a:r>
              <a:rPr sz="1800" dirty="0">
                <a:latin typeface="Georgia"/>
                <a:cs typeface="Georgia"/>
              </a:rPr>
              <a:t>feature</a:t>
            </a:r>
            <a:r>
              <a:rPr sz="1800" spc="5" dirty="0">
                <a:latin typeface="Georgia"/>
                <a:cs typeface="Georgia"/>
              </a:rPr>
              <a:t> </a:t>
            </a:r>
            <a:r>
              <a:rPr sz="1800" dirty="0">
                <a:latin typeface="Georgia"/>
                <a:cs typeface="Georgia"/>
              </a:rPr>
              <a:t>transformation for</a:t>
            </a:r>
            <a:r>
              <a:rPr sz="1800" spc="-5" dirty="0">
                <a:latin typeface="Georgia"/>
                <a:cs typeface="Georgia"/>
              </a:rPr>
              <a:t> </a:t>
            </a:r>
            <a:r>
              <a:rPr sz="1800" spc="-10" dirty="0">
                <a:latin typeface="Georgia"/>
                <a:cs typeface="Georgia"/>
              </a:rPr>
              <a:t>transformers</a:t>
            </a:r>
            <a:endParaRPr sz="1800">
              <a:latin typeface="Georgia"/>
              <a:cs typeface="Georgia"/>
            </a:endParaRPr>
          </a:p>
        </p:txBody>
      </p:sp>
      <p:pic>
        <p:nvPicPr>
          <p:cNvPr id="4" name="object 4"/>
          <p:cNvPicPr/>
          <p:nvPr/>
        </p:nvPicPr>
        <p:blipFill>
          <a:blip r:embed="rId2" cstate="print"/>
          <a:stretch>
            <a:fillRect/>
          </a:stretch>
        </p:blipFill>
        <p:spPr>
          <a:xfrm>
            <a:off x="8886444" y="2163165"/>
            <a:ext cx="2093976" cy="11338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163A-802D-26E3-CC76-821A28076858}"/>
              </a:ext>
            </a:extLst>
          </p:cNvPr>
          <p:cNvSpPr>
            <a:spLocks noGrp="1"/>
          </p:cNvSpPr>
          <p:nvPr>
            <p:ph type="title"/>
          </p:nvPr>
        </p:nvSpPr>
        <p:spPr/>
        <p:txBody>
          <a:bodyPr/>
          <a:lstStyle/>
          <a:p>
            <a:r>
              <a:rPr lang="en-US" dirty="0"/>
              <a:t>Predict the brain volumes from GA</a:t>
            </a:r>
          </a:p>
        </p:txBody>
      </p:sp>
      <p:sp>
        <p:nvSpPr>
          <p:cNvPr id="3" name="Content Placeholder 2">
            <a:extLst>
              <a:ext uri="{FF2B5EF4-FFF2-40B4-BE49-F238E27FC236}">
                <a16:creationId xmlns:a16="http://schemas.microsoft.com/office/drawing/2014/main" id="{5862854A-8EA6-796B-726E-1A164DCCCDF7}"/>
              </a:ext>
            </a:extLst>
          </p:cNvPr>
          <p:cNvSpPr>
            <a:spLocks noGrp="1"/>
          </p:cNvSpPr>
          <p:nvPr>
            <p:ph idx="1"/>
          </p:nvPr>
        </p:nvSpPr>
        <p:spPr>
          <a:xfrm>
            <a:off x="152400" y="1166018"/>
            <a:ext cx="10972800" cy="4525963"/>
          </a:xfrm>
        </p:spPr>
        <p:txBody>
          <a:bodyPr>
            <a:normAutofit/>
          </a:bodyPr>
          <a:lstStyle/>
          <a:p>
            <a:r>
              <a:rPr lang="en-US" sz="2400" dirty="0"/>
              <a:t>The file </a:t>
            </a:r>
            <a:r>
              <a:rPr lang="en-US" sz="2400" b="1" dirty="0"/>
              <a:t>'</a:t>
            </a:r>
            <a:r>
              <a:rPr lang="en-US" sz="2400" b="1" dirty="0" err="1"/>
              <a:t>neonatal_brain_volumes.csv</a:t>
            </a:r>
            <a:r>
              <a:rPr lang="en-US" sz="2400" dirty="0"/>
              <a:t>' contains gestational ages (GA) and brain volumes of premature babies. </a:t>
            </a:r>
          </a:p>
          <a:p>
            <a:endParaRPr lang="en-US" sz="2400" dirty="0"/>
          </a:p>
          <a:p>
            <a:r>
              <a:rPr lang="en-US" sz="2400" dirty="0"/>
              <a:t>We will fit a </a:t>
            </a:r>
            <a:r>
              <a:rPr lang="en-US" sz="2400" dirty="0" err="1">
                <a:solidFill>
                  <a:srgbClr val="0432FF"/>
                </a:solidFill>
              </a:rPr>
              <a:t>LinearRegression</a:t>
            </a:r>
            <a:r>
              <a:rPr lang="en-US" sz="2400" dirty="0"/>
              <a:t> model to </a:t>
            </a:r>
            <a:r>
              <a:rPr lang="en-US" sz="2400" b="1" dirty="0"/>
              <a:t>predict the brain volumes from GA</a:t>
            </a:r>
            <a:r>
              <a:rPr lang="en-US" sz="2400" dirty="0"/>
              <a:t>. This is an example of a regression problem.</a:t>
            </a:r>
          </a:p>
          <a:p>
            <a:endParaRPr lang="en-US" sz="2400" dirty="0"/>
          </a:p>
          <a:p>
            <a:r>
              <a:rPr lang="en-US" sz="2400" dirty="0"/>
              <a:t>The data we'll be using has the brain volumes </a:t>
            </a:r>
            <a:r>
              <a:rPr lang="en-US" sz="2400" b="1" dirty="0"/>
              <a:t>already computed</a:t>
            </a:r>
            <a:r>
              <a:rPr lang="en-US" sz="2400" dirty="0"/>
              <a:t>.</a:t>
            </a:r>
          </a:p>
          <a:p>
            <a:r>
              <a:rPr lang="en-US" sz="2400" dirty="0"/>
              <a:t>gestational ages </a:t>
            </a:r>
          </a:p>
          <a:p>
            <a:endParaRPr lang="en-US" sz="2400" dirty="0"/>
          </a:p>
          <a:p>
            <a:endParaRPr lang="en-US" sz="2400" dirty="0"/>
          </a:p>
        </p:txBody>
      </p:sp>
      <p:pic>
        <p:nvPicPr>
          <p:cNvPr id="4" name="Picture 3">
            <a:extLst>
              <a:ext uri="{FF2B5EF4-FFF2-40B4-BE49-F238E27FC236}">
                <a16:creationId xmlns:a16="http://schemas.microsoft.com/office/drawing/2014/main" id="{5A3C1F72-5322-A3A4-644A-94CA8750B3EF}"/>
              </a:ext>
            </a:extLst>
          </p:cNvPr>
          <p:cNvPicPr>
            <a:picLocks noChangeAspect="1"/>
          </p:cNvPicPr>
          <p:nvPr/>
        </p:nvPicPr>
        <p:blipFill>
          <a:blip r:embed="rId3"/>
          <a:stretch>
            <a:fillRect/>
          </a:stretch>
        </p:blipFill>
        <p:spPr>
          <a:xfrm>
            <a:off x="9067800" y="3200400"/>
            <a:ext cx="2514600" cy="3309731"/>
          </a:xfrm>
          <a:prstGeom prst="rect">
            <a:avLst/>
          </a:prstGeom>
        </p:spPr>
      </p:pic>
      <p:sp>
        <p:nvSpPr>
          <p:cNvPr id="6" name="TextBox 5">
            <a:extLst>
              <a:ext uri="{FF2B5EF4-FFF2-40B4-BE49-F238E27FC236}">
                <a16:creationId xmlns:a16="http://schemas.microsoft.com/office/drawing/2014/main" id="{A165353A-622A-1EE5-509F-45D3C1D78B7A}"/>
              </a:ext>
            </a:extLst>
          </p:cNvPr>
          <p:cNvSpPr txBox="1"/>
          <p:nvPr/>
        </p:nvSpPr>
        <p:spPr>
          <a:xfrm>
            <a:off x="457200" y="5091816"/>
            <a:ext cx="6153150" cy="1200329"/>
          </a:xfrm>
          <a:prstGeom prst="rect">
            <a:avLst/>
          </a:prstGeom>
          <a:noFill/>
        </p:spPr>
        <p:txBody>
          <a:bodyPr wrap="square">
            <a:spAutoFit/>
          </a:bodyPr>
          <a:lstStyle/>
          <a:p>
            <a:r>
              <a:rPr lang="en-US" dirty="0"/>
              <a:t>(GA): The gestational age of a baby refers to the length of time a baby has been developing in the uterus, starting from the first day of the mother's last menstrual period to the current date. It is measured in weeks and days.</a:t>
            </a:r>
          </a:p>
        </p:txBody>
      </p:sp>
    </p:spTree>
    <p:extLst>
      <p:ext uri="{BB962C8B-B14F-4D97-AF65-F5344CB8AC3E}">
        <p14:creationId xmlns:p14="http://schemas.microsoft.com/office/powerpoint/2010/main" val="2906530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47A4-689F-5D70-8EC9-EB44660D050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2175238-0823-6AF1-B062-31A1EA15575F}"/>
              </a:ext>
            </a:extLst>
          </p:cNvPr>
          <p:cNvSpPr>
            <a:spLocks noGrp="1"/>
          </p:cNvSpPr>
          <p:nvPr>
            <p:ph idx="1"/>
          </p:nvPr>
        </p:nvSpPr>
        <p:spPr/>
        <p:txBody>
          <a:bodyPr/>
          <a:lstStyle/>
          <a:p>
            <a:r>
              <a:rPr lang="en-US" dirty="0"/>
              <a:t>Data Expletory </a:t>
            </a:r>
          </a:p>
          <a:p>
            <a:r>
              <a:rPr lang="en-US" dirty="0"/>
              <a:t>Create Model</a:t>
            </a:r>
          </a:p>
          <a:p>
            <a:r>
              <a:rPr lang="en-US" dirty="0"/>
              <a:t>Fit Data (Train data)</a:t>
            </a:r>
          </a:p>
          <a:p>
            <a:r>
              <a:rPr lang="en-US" dirty="0"/>
              <a:t>Evaluate the Model</a:t>
            </a:r>
          </a:p>
          <a:p>
            <a:r>
              <a:rPr lang="en-US" dirty="0"/>
              <a:t>Predict on New Data</a:t>
            </a:r>
          </a:p>
          <a:p>
            <a:r>
              <a:rPr lang="en-US" dirty="0"/>
              <a:t>Plot with Matplotlib</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52959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5F14-397C-0305-92F5-8342B0671FE5}"/>
              </a:ext>
            </a:extLst>
          </p:cNvPr>
          <p:cNvSpPr>
            <a:spLocks noGrp="1"/>
          </p:cNvSpPr>
          <p:nvPr>
            <p:ph type="title"/>
          </p:nvPr>
        </p:nvSpPr>
        <p:spPr/>
        <p:txBody>
          <a:bodyPr/>
          <a:lstStyle/>
          <a:p>
            <a:r>
              <a:rPr lang="en-US" dirty="0"/>
              <a:t>Download the data</a:t>
            </a:r>
          </a:p>
        </p:txBody>
      </p:sp>
      <p:pic>
        <p:nvPicPr>
          <p:cNvPr id="5" name="Content Placeholder 4" descr="A screenshot of a computer&#10;&#10;Description automatically generated">
            <a:extLst>
              <a:ext uri="{FF2B5EF4-FFF2-40B4-BE49-F238E27FC236}">
                <a16:creationId xmlns:a16="http://schemas.microsoft.com/office/drawing/2014/main" id="{AA0B3A9B-7D7D-91FC-F3B3-BBBC388D38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799" y="1029847"/>
            <a:ext cx="11602331" cy="5218553"/>
          </a:xfrm>
        </p:spPr>
      </p:pic>
      <p:sp>
        <p:nvSpPr>
          <p:cNvPr id="3" name="Rectangle 2">
            <a:extLst>
              <a:ext uri="{FF2B5EF4-FFF2-40B4-BE49-F238E27FC236}">
                <a16:creationId xmlns:a16="http://schemas.microsoft.com/office/drawing/2014/main" id="{58B24129-E659-E2C3-3DD6-605AB81B7EC3}"/>
              </a:ext>
            </a:extLst>
          </p:cNvPr>
          <p:cNvSpPr/>
          <p:nvPr/>
        </p:nvSpPr>
        <p:spPr>
          <a:xfrm>
            <a:off x="8782930" y="5754247"/>
            <a:ext cx="3124200" cy="609600"/>
          </a:xfrm>
          <a:prstGeom prst="rect">
            <a:avLst/>
          </a:prstGeom>
          <a:noFill/>
          <a:ln w="38100">
            <a:solidFill>
              <a:srgbClr val="0432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0432FF"/>
              </a:solidFill>
              <a:highlight>
                <a:srgbClr val="0000FF"/>
              </a:highlight>
            </a:endParaRPr>
          </a:p>
        </p:txBody>
      </p:sp>
    </p:spTree>
    <p:extLst>
      <p:ext uri="{BB962C8B-B14F-4D97-AF65-F5344CB8AC3E}">
        <p14:creationId xmlns:p14="http://schemas.microsoft.com/office/powerpoint/2010/main" val="1239981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8A1383C-1346-1C45-A3E7-4A2E25BBE3D9}">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10948</TotalTime>
  <Words>4449</Words>
  <Application>Microsoft Macintosh PowerPoint</Application>
  <PresentationFormat>Widescreen</PresentationFormat>
  <Paragraphs>346</Paragraphs>
  <Slides>52</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52</vt:i4>
      </vt:variant>
    </vt:vector>
  </HeadingPairs>
  <TitlesOfParts>
    <vt:vector size="64" baseType="lpstr">
      <vt:lpstr>Georgia</vt:lpstr>
      <vt:lpstr>STIXGeneral-Italic</vt:lpstr>
      <vt:lpstr>Arial</vt:lpstr>
      <vt:lpstr>Cambria</vt:lpstr>
      <vt:lpstr>Times New Roman</vt:lpstr>
      <vt:lpstr>STIXGeneral-Regular</vt:lpstr>
      <vt:lpstr>Calibri</vt:lpstr>
      <vt:lpstr>Roboto</vt:lpstr>
      <vt:lpstr>Cambria Math</vt:lpstr>
      <vt:lpstr>Courier New</vt:lpstr>
      <vt:lpstr>Office Theme</vt:lpstr>
      <vt:lpstr>4_Office Theme</vt:lpstr>
      <vt:lpstr>Machine Learning for Biomedical Engineering Applications </vt:lpstr>
      <vt:lpstr>PowerPoint Presentation</vt:lpstr>
      <vt:lpstr>PowerPoint Presentation</vt:lpstr>
      <vt:lpstr>Linear Regression</vt:lpstr>
      <vt:lpstr>Predicting house prices: A case study in regression</vt:lpstr>
      <vt:lpstr>Scikit-learn</vt:lpstr>
      <vt:lpstr>Predict the brain volumes from GA</vt:lpstr>
      <vt:lpstr>Outline</vt:lpstr>
      <vt:lpstr>Download the data</vt:lpstr>
      <vt:lpstr>Load data using Pandas</vt:lpstr>
      <vt:lpstr>Prepare the data</vt:lpstr>
      <vt:lpstr>Print number of samples, number of features, …</vt:lpstr>
      <vt:lpstr>Note about reshape (-1,1)</vt:lpstr>
      <vt:lpstr>Create the model</vt:lpstr>
      <vt:lpstr>Fit the linear regression model</vt:lpstr>
      <vt:lpstr>Evaluate the model</vt:lpstr>
      <vt:lpstr>Plot the result with Matplotlib</vt:lpstr>
      <vt:lpstr>Predict on new data</vt:lpstr>
      <vt:lpstr>Exercise 1: Test your knowledge</vt:lpstr>
      <vt:lpstr>PowerPoint Presentation</vt:lpstr>
      <vt:lpstr>Training machine learning models</vt:lpstr>
      <vt:lpstr>Underfitting and overfitting</vt:lpstr>
      <vt:lpstr>Polynomial regression</vt:lpstr>
      <vt:lpstr>Training, validation and testing</vt:lpstr>
      <vt:lpstr>Cross-validation</vt:lpstr>
      <vt:lpstr>Bias and variance</vt:lpstr>
      <vt:lpstr>Training, validation and testing in scikit-learn</vt:lpstr>
      <vt:lpstr>Hyperparameter search using cross-validation</vt:lpstr>
      <vt:lpstr>PowerPoint Presentation</vt:lpstr>
      <vt:lpstr>Training models in Scikit-Learn (polynomial regression)</vt:lpstr>
      <vt:lpstr>Generate the dataset (simulated dataset)</vt:lpstr>
      <vt:lpstr>Activity 1:   dimensions of the feature matrix X and target vector y.</vt:lpstr>
      <vt:lpstr>Activity 2: Plot the generated samples. </vt:lpstr>
      <vt:lpstr>Split the data to training and test set</vt:lpstr>
      <vt:lpstr>Split the data to training and test set</vt:lpstr>
      <vt:lpstr>Polynomial regression in scikit-learn</vt:lpstr>
      <vt:lpstr>Evaluate the Model</vt:lpstr>
      <vt:lpstr>Plot the fitted polynomial model</vt:lpstr>
      <vt:lpstr>Plot the fitted polynomial model</vt:lpstr>
      <vt:lpstr>Setting up a model pipeline</vt:lpstr>
      <vt:lpstr>Setting up a model pipeline</vt:lpstr>
      <vt:lpstr>To access the original objects joint in a Pipeline</vt:lpstr>
      <vt:lpstr>Activity 5: Complete the code bellow to print out polynomial degree</vt:lpstr>
      <vt:lpstr>Cross Validation</vt:lpstr>
      <vt:lpstr>Activity 6: Cross validation in pipeline</vt:lpstr>
      <vt:lpstr>Hyperparameter search using cross-validation</vt:lpstr>
      <vt:lpstr>Find the optiomal polynomial degree</vt:lpstr>
      <vt:lpstr>Create the GridSearchCV object </vt:lpstr>
      <vt:lpstr>The best R2 score</vt:lpstr>
      <vt:lpstr>Evaluate performance on test set</vt:lpstr>
      <vt:lpstr>Tutorial: Training machine learning models</vt:lpstr>
      <vt:lpstr>Tutorial: Optional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Smart, Sustainable, Resilient, and Energy-Efficient Cities Building Infrastructure and Energy Systems of the Future</dc:title>
  <dc:creator>Mustafa Gül</dc:creator>
  <cp:lastModifiedBy>Maral Aminpour</cp:lastModifiedBy>
  <cp:revision>442</cp:revision>
  <cp:lastPrinted>2022-12-05T16:46:15Z</cp:lastPrinted>
  <dcterms:created xsi:type="dcterms:W3CDTF">2021-01-19T14:51:03Z</dcterms:created>
  <dcterms:modified xsi:type="dcterms:W3CDTF">2023-10-03T20:24:05Z</dcterms:modified>
</cp:coreProperties>
</file>